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60" r:id="rId3"/>
  </p:sldMasterIdLst>
  <p:notesMasterIdLst>
    <p:notesMasterId r:id="rId6"/>
  </p:notesMasterIdLst>
  <p:sldIdLst>
    <p:sldId id="256" r:id="rId4"/>
    <p:sldId id="326" r:id="rId5"/>
    <p:sldId id="328" r:id="rId7"/>
    <p:sldId id="327" r:id="rId8"/>
    <p:sldId id="329" r:id="rId9"/>
    <p:sldId id="330" r:id="rId10"/>
    <p:sldId id="331" r:id="rId11"/>
    <p:sldId id="333" r:id="rId12"/>
    <p:sldId id="334" r:id="rId13"/>
    <p:sldId id="335" r:id="rId14"/>
    <p:sldId id="336" r:id="rId15"/>
    <p:sldId id="337" r:id="rId16"/>
    <p:sldId id="338" r:id="rId17"/>
    <p:sldId id="339" r:id="rId18"/>
    <p:sldId id="340" r:id="rId19"/>
    <p:sldId id="341" r:id="rId20"/>
    <p:sldId id="342" r:id="rId21"/>
    <p:sldId id="343" r:id="rId22"/>
    <p:sldId id="344" r:id="rId23"/>
    <p:sldId id="353" r:id="rId24"/>
    <p:sldId id="354" r:id="rId25"/>
    <p:sldId id="355" r:id="rId26"/>
    <p:sldId id="356" r:id="rId27"/>
    <p:sldId id="357" r:id="rId28"/>
    <p:sldId id="358" r:id="rId2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9"/>
    <p:restoredTop sz="96357" autoAdjust="0"/>
  </p:normalViewPr>
  <p:slideViewPr>
    <p:cSldViewPr snapToGrid="0" snapToObjects="1">
      <p:cViewPr varScale="1">
        <p:scale>
          <a:sx n="145" d="100"/>
          <a:sy n="145" d="100"/>
        </p:scale>
        <p:origin x="138" y="5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2" Type="http://schemas.openxmlformats.org/officeDocument/2006/relationships/tableStyles" Target="tableStyles.xml"/><Relationship Id="rId31" Type="http://schemas.openxmlformats.org/officeDocument/2006/relationships/viewProps" Target="viewProps.xml"/><Relationship Id="rId30" Type="http://schemas.openxmlformats.org/officeDocument/2006/relationships/presProps" Target="presProps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6D0B4F-CEF7-4341-982D-1631DCCF74BD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912260-E23D-4CCB-B4E2-B2FA0921ED5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D68B17-AD44-3A4C-9091-B958D5DFF38F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精简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4E54DB-6F06-EF49-9751-FF8BFF57AFA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精简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4E54DB-6F06-EF49-9751-FF8BFF57AFA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精简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4E54DB-6F06-EF49-9751-FF8BFF57AFA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精简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4E54DB-6F06-EF49-9751-FF8BFF57AFA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精简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4E54DB-6F06-EF49-9751-FF8BFF57AFA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精简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4E54DB-6F06-EF49-9751-FF8BFF57AFA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精简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4E54DB-6F06-EF49-9751-FF8BFF57AFA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精简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4E54DB-6F06-EF49-9751-FF8BFF57AFA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精简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4E54DB-6F06-EF49-9751-FF8BFF57AFA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精简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4E54DB-6F06-EF49-9751-FF8BFF57AFA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D68B17-AD44-3A4C-9091-B958D5DFF38F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精简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4E54DB-6F06-EF49-9751-FF8BFF57AFA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精简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4E54DB-6F06-EF49-9751-FF8BFF57AFA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精简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4E54DB-6F06-EF49-9751-FF8BFF57AFA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精简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4E54DB-6F06-EF49-9751-FF8BFF57AFA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精简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4E54DB-6F06-EF49-9751-FF8BFF57AFA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精简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4E54DB-6F06-EF49-9751-FF8BFF57AFA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精简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4E54DB-6F06-EF49-9751-FF8BFF57AFA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精简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4E54DB-6F06-EF49-9751-FF8BFF57AFA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精简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4E54DB-6F06-EF49-9751-FF8BFF57AFA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精简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4E54DB-6F06-EF49-9751-FF8BFF57AFA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精简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4E54DB-6F06-EF49-9751-FF8BFF57AFA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精简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4E54DB-6F06-EF49-9751-FF8BFF57AFA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772DA-D5CE-A446-9C8D-1215FF0C49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95088-855F-0E4A-BB40-608E3F6ECD20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772DA-D5CE-A446-9C8D-1215FF0C49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95088-855F-0E4A-BB40-608E3F6ECD20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772DA-D5CE-A446-9C8D-1215FF0C49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95088-855F-0E4A-BB40-608E3F6ECD20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772DA-D5CE-A446-9C8D-1215FF0C49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95088-855F-0E4A-BB40-608E3F6ECD20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772DA-D5CE-A446-9C8D-1215FF0C49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95088-855F-0E4A-BB40-608E3F6ECD20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772DA-D5CE-A446-9C8D-1215FF0C49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95088-855F-0E4A-BB40-608E3F6ECD20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772DA-D5CE-A446-9C8D-1215FF0C49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95088-855F-0E4A-BB40-608E3F6ECD20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772DA-D5CE-A446-9C8D-1215FF0C49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95088-855F-0E4A-BB40-608E3F6ECD20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772DA-D5CE-A446-9C8D-1215FF0C49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95088-855F-0E4A-BB40-608E3F6ECD20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772DA-D5CE-A446-9C8D-1215FF0C49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95088-855F-0E4A-BB40-608E3F6ECD20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772DA-D5CE-A446-9C8D-1215FF0C49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95088-855F-0E4A-BB40-608E3F6ECD20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772DA-D5CE-A446-9C8D-1215FF0C49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95088-855F-0E4A-BB40-608E3F6ECD20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772DA-D5CE-A446-9C8D-1215FF0C49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95088-855F-0E4A-BB40-608E3F6ECD20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772DA-D5CE-A446-9C8D-1215FF0C49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95088-855F-0E4A-BB40-608E3F6ECD20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772DA-D5CE-A446-9C8D-1215FF0C49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95088-855F-0E4A-BB40-608E3F6ECD20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772DA-D5CE-A446-9C8D-1215FF0C49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95088-855F-0E4A-BB40-608E3F6ECD20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772DA-D5CE-A446-9C8D-1215FF0C49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95088-855F-0E4A-BB40-608E3F6ECD20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772DA-D5CE-A446-9C8D-1215FF0C49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95088-855F-0E4A-BB40-608E3F6ECD20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772DA-D5CE-A446-9C8D-1215FF0C49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95088-855F-0E4A-BB40-608E3F6ECD20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772DA-D5CE-A446-9C8D-1215FF0C49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95088-855F-0E4A-BB40-608E3F6ECD20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772DA-D5CE-A446-9C8D-1215FF0C49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95088-855F-0E4A-BB40-608E3F6ECD20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772DA-D5CE-A446-9C8D-1215FF0C49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95088-855F-0E4A-BB40-608E3F6ECD20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1772DA-D5CE-A446-9C8D-1215FF0C49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995088-855F-0E4A-BB40-608E3F6ECD20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1772DA-D5CE-A446-9C8D-1215FF0C49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995088-855F-0E4A-BB40-608E3F6ECD20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18.xml"/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tags" Target="../tags/tag4.xml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18.xml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tags" Target="../tags/tag5.xml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.xml"/><Relationship Id="rId5" Type="http://schemas.openxmlformats.org/officeDocument/2006/relationships/slideLayout" Target="../slideLayouts/slideLayout18.xml"/><Relationship Id="rId4" Type="http://schemas.openxmlformats.org/officeDocument/2006/relationships/image" Target="../media/image14.png"/><Relationship Id="rId3" Type="http://schemas.openxmlformats.org/officeDocument/2006/relationships/image" Target="../media/image2.png"/><Relationship Id="rId2" Type="http://schemas.openxmlformats.org/officeDocument/2006/relationships/tags" Target="../tags/tag6.xml"/><Relationship Id="rId1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18.xml"/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tags" Target="../tags/tag7.xml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18.xml"/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tags" Target="../tags/tag8.xml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18.xml"/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tags" Target="../tags/tag9.xml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18.xml"/><Relationship Id="rId2" Type="http://schemas.openxmlformats.org/officeDocument/2006/relationships/image" Target="../media/image2.png"/><Relationship Id="rId1" Type="http://schemas.openxmlformats.org/officeDocument/2006/relationships/tags" Target="../tags/tag10.xml"/></Relationships>
</file>

<file path=ppt/slides/_rels/slide1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6.xml"/><Relationship Id="rId5" Type="http://schemas.openxmlformats.org/officeDocument/2006/relationships/slideLayout" Target="../slideLayouts/slideLayout18.xml"/><Relationship Id="rId4" Type="http://schemas.openxmlformats.org/officeDocument/2006/relationships/image" Target="../media/image19.png"/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tags" Target="../tags/tag11.xml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.xml"/><Relationship Id="rId3" Type="http://schemas.openxmlformats.org/officeDocument/2006/relationships/slideLayout" Target="../slideLayouts/slideLayout18.xml"/><Relationship Id="rId2" Type="http://schemas.openxmlformats.org/officeDocument/2006/relationships/image" Target="../media/image2.png"/><Relationship Id="rId1" Type="http://schemas.openxmlformats.org/officeDocument/2006/relationships/tags" Target="../tags/tag12.xml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18.xml"/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tags" Target="../tags/tag13.xml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tags" Target="../tags/tag14.xml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tags" Target="../tags/tag15.xml"/></Relationships>
</file>

<file path=ppt/slides/_rels/slide2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1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.png"/><Relationship Id="rId3" Type="http://schemas.openxmlformats.org/officeDocument/2006/relationships/tags" Target="../tags/tag16.xml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2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6.png"/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tags" Target="../tags/tag17.xml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7.png"/><Relationship Id="rId2" Type="http://schemas.openxmlformats.org/officeDocument/2006/relationships/image" Target="../media/image2.png"/><Relationship Id="rId1" Type="http://schemas.openxmlformats.org/officeDocument/2006/relationships/tags" Target="../tags/tag18.xml"/></Relationships>
</file>

<file path=ppt/slides/_rels/slide2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4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9.png"/><Relationship Id="rId3" Type="http://schemas.openxmlformats.org/officeDocument/2006/relationships/image" Target="../media/image28.png"/><Relationship Id="rId2" Type="http://schemas.openxmlformats.org/officeDocument/2006/relationships/image" Target="../media/image2.png"/><Relationship Id="rId1" Type="http://schemas.openxmlformats.org/officeDocument/2006/relationships/tags" Target="../tags/tag19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.png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18.xml"/><Relationship Id="rId4" Type="http://schemas.openxmlformats.org/officeDocument/2006/relationships/image" Target="../media/image6.png"/><Relationship Id="rId3" Type="http://schemas.openxmlformats.org/officeDocument/2006/relationships/tags" Target="../tags/tag2.xml"/><Relationship Id="rId2" Type="http://schemas.openxmlformats.org/officeDocument/2006/relationships/image" Target="../media/image2.png"/><Relationship Id="rId1" Type="http://schemas.openxmlformats.org/officeDocument/2006/relationships/tags" Target="../tags/tag1.xml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18.xml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tags" Target="../tags/tag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632251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73104" y="1299120"/>
            <a:ext cx="1024350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3600" b="1">
                <a:solidFill>
                  <a:srgbClr val="00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DRILL: Micro Load Balancing for Low-latency Data Center Networks</a:t>
            </a:r>
            <a:endParaRPr lang="en-US" altLang="zh-CN" sz="3600" b="1">
              <a:solidFill>
                <a:srgbClr val="000000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975725" y="2684145"/>
            <a:ext cx="15843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SIGCOMM ’17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9507855" y="5215890"/>
            <a:ext cx="19748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200">
                <a:latin typeface="仿宋" panose="02010609060101010101" pitchFamily="49" charset="-122"/>
                <a:ea typeface="仿宋" panose="02010609060101010101" pitchFamily="49" charset="-122"/>
                <a:cs typeface="仿宋" panose="02010609060101010101" pitchFamily="49" charset="-122"/>
              </a:rPr>
              <a:t>徐天宇</a:t>
            </a:r>
            <a:endParaRPr lang="zh-CN" altLang="en-US" sz="1200">
              <a:latin typeface="仿宋" panose="02010609060101010101" pitchFamily="49" charset="-122"/>
              <a:ea typeface="仿宋" panose="02010609060101010101" pitchFamily="49" charset="-122"/>
              <a:cs typeface="仿宋" panose="02010609060101010101" pitchFamily="49" charset="-122"/>
            </a:endParaRPr>
          </a:p>
          <a:p>
            <a:pPr algn="ctr"/>
            <a:r>
              <a:rPr lang="zh-CN" altLang="en-US" sz="1200">
                <a:latin typeface="仿宋" panose="02010609060101010101" pitchFamily="49" charset="-122"/>
                <a:ea typeface="仿宋" panose="02010609060101010101" pitchFamily="49" charset="-122"/>
                <a:cs typeface="仿宋" panose="02010609060101010101" pitchFamily="49" charset="-122"/>
              </a:rPr>
              <a:t>周会</a:t>
            </a:r>
            <a:r>
              <a:rPr lang="en-US" altLang="zh-CN" sz="1200">
                <a:latin typeface="仿宋" panose="02010609060101010101" pitchFamily="49" charset="-122"/>
                <a:ea typeface="仿宋" panose="02010609060101010101" pitchFamily="49" charset="-122"/>
                <a:cs typeface="仿宋" panose="02010609060101010101" pitchFamily="49" charset="-122"/>
              </a:rPr>
              <a:t> 2021.07.15</a:t>
            </a:r>
            <a:endParaRPr lang="en-US" altLang="zh-CN" sz="1200">
              <a:latin typeface="仿宋" panose="02010609060101010101" pitchFamily="49" charset="-122"/>
              <a:ea typeface="仿宋" panose="02010609060101010101" pitchFamily="49" charset="-122"/>
              <a:cs typeface="仿宋" panose="02010609060101010101" pitchFamily="49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2"/>
          <a:srcRect b="3317"/>
          <a:stretch>
            <a:fillRect/>
          </a:stretch>
        </p:blipFill>
        <p:spPr>
          <a:xfrm>
            <a:off x="0" y="445753"/>
            <a:ext cx="12192000" cy="6412247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25194" y="871432"/>
            <a:ext cx="10940342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charset="0"/>
              <a:buChar char="u"/>
            </a:pPr>
            <a:r>
              <a:rPr lang="zh-CN" sz="1600" b="1" dirty="0" smtClean="0">
                <a:latin typeface="仿宋" panose="02010609060101010101" pitchFamily="49" charset="-122"/>
                <a:ea typeface="仿宋" panose="02010609060101010101" pitchFamily="49" charset="-122"/>
                <a:cs typeface="仿宋" panose="02010609060101010101" pitchFamily="49" charset="-122"/>
              </a:rPr>
              <a:t>向二层网络演进</a:t>
            </a:r>
            <a:endParaRPr lang="zh-CN" sz="1600" b="1" dirty="0" smtClean="0">
              <a:latin typeface="仿宋" panose="02010609060101010101" pitchFamily="49" charset="-122"/>
              <a:ea typeface="仿宋" panose="02010609060101010101" pitchFamily="49" charset="-122"/>
              <a:cs typeface="仿宋" panose="02010609060101010101" pitchFamily="49" charset="-122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en-US" sz="1600" dirty="0" smtClean="0">
                <a:latin typeface="仿宋" panose="02010609060101010101" pitchFamily="49" charset="-122"/>
                <a:ea typeface="仿宋" panose="02010609060101010101" pitchFamily="49" charset="-122"/>
                <a:cs typeface="仿宋" panose="02010609060101010101" pitchFamily="49" charset="-122"/>
              </a:rPr>
              <a:t>Clos</a:t>
            </a:r>
            <a:endParaRPr lang="en-US" sz="1600" dirty="0" smtClean="0">
              <a:latin typeface="仿宋" panose="02010609060101010101" pitchFamily="49" charset="-122"/>
              <a:ea typeface="仿宋" panose="02010609060101010101" pitchFamily="49" charset="-122"/>
              <a:cs typeface="仿宋" panose="02010609060101010101" pitchFamily="49" charset="-122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sz="1600" dirty="0" smtClean="0">
                <a:latin typeface="仿宋" panose="02010609060101010101" pitchFamily="49" charset="-122"/>
                <a:ea typeface="仿宋" panose="02010609060101010101" pitchFamily="49" charset="-122"/>
                <a:cs typeface="仿宋" panose="02010609060101010101" pitchFamily="49" charset="-122"/>
              </a:rPr>
              <a:t>节约成本、增加效率</a:t>
            </a:r>
            <a:endParaRPr lang="zh-CN" altLang="en-US" sz="1600" dirty="0" smtClean="0">
              <a:latin typeface="仿宋" panose="02010609060101010101" pitchFamily="49" charset="-122"/>
              <a:ea typeface="仿宋" panose="02010609060101010101" pitchFamily="49" charset="-122"/>
              <a:cs typeface="仿宋" panose="02010609060101010101" pitchFamily="49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80520" y="220004"/>
            <a:ext cx="4665980" cy="5835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buClrTx/>
              <a:buSzTx/>
              <a:buFontTx/>
            </a:pPr>
            <a:r>
              <a:rPr kumimoji="1" lang="zh-CN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数据中心网络拓扑结构</a:t>
            </a:r>
            <a:r>
              <a:rPr kumimoji="1" lang="en-US" altLang="zh-CN" sz="3200" b="1" baseline="30000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[1]</a:t>
            </a:r>
            <a:endParaRPr kumimoji="1" lang="en-US" altLang="zh-CN" sz="3200" b="1" baseline="30000" dirty="0">
              <a:solidFill>
                <a:schemeClr val="tx1">
                  <a:lumMod val="85000"/>
                  <a:lumOff val="15000"/>
                </a:schemeClr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116965" y="5749290"/>
            <a:ext cx="608266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>
                <a:latin typeface="仿宋" panose="02010609060101010101" pitchFamily="49" charset="-122"/>
                <a:ea typeface="仿宋" panose="02010609060101010101" pitchFamily="49" charset="-122"/>
                <a:cs typeface="仿宋" panose="02010609060101010101" pitchFamily="49" charset="-122"/>
              </a:rPr>
              <a:t>[1]</a:t>
            </a:r>
            <a:r>
              <a:rPr lang="zh-CN" altLang="en-US" sz="1400">
                <a:latin typeface="仿宋" panose="02010609060101010101" pitchFamily="49" charset="-122"/>
                <a:ea typeface="仿宋" panose="02010609060101010101" pitchFamily="49" charset="-122"/>
                <a:cs typeface="仿宋" panose="02010609060101010101" pitchFamily="49" charset="-122"/>
              </a:rPr>
              <a:t>云数据中心网络与</a:t>
            </a:r>
            <a:r>
              <a:rPr lang="en-US" altLang="zh-CN" sz="1400">
                <a:latin typeface="仿宋" panose="02010609060101010101" pitchFamily="49" charset="-122"/>
                <a:ea typeface="仿宋" panose="02010609060101010101" pitchFamily="49" charset="-122"/>
                <a:cs typeface="仿宋" panose="02010609060101010101" pitchFamily="49" charset="-122"/>
              </a:rPr>
              <a:t>SDN.</a:t>
            </a:r>
            <a:r>
              <a:rPr lang="zh-CN" altLang="en-US" sz="1400">
                <a:latin typeface="仿宋" panose="02010609060101010101" pitchFamily="49" charset="-122"/>
                <a:ea typeface="仿宋" panose="02010609060101010101" pitchFamily="49" charset="-122"/>
                <a:cs typeface="仿宋" panose="02010609060101010101" pitchFamily="49" charset="-122"/>
              </a:rPr>
              <a:t>机械工业出版社</a:t>
            </a:r>
            <a:endParaRPr lang="zh-CN" altLang="en-US" sz="1400">
              <a:latin typeface="仿宋" panose="02010609060101010101" pitchFamily="49" charset="-122"/>
              <a:ea typeface="仿宋" panose="02010609060101010101" pitchFamily="49" charset="-122"/>
              <a:cs typeface="仿宋" panose="02010609060101010101" pitchFamily="49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6965" y="2337435"/>
            <a:ext cx="4162425" cy="26289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1160" y="2070100"/>
            <a:ext cx="6248400" cy="33147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2"/>
          <a:srcRect b="3317"/>
          <a:stretch>
            <a:fillRect/>
          </a:stretch>
        </p:blipFill>
        <p:spPr>
          <a:xfrm>
            <a:off x="0" y="445753"/>
            <a:ext cx="12192000" cy="6412247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25194" y="871432"/>
            <a:ext cx="10940342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charset="0"/>
              <a:buChar char="u"/>
            </a:pPr>
            <a:r>
              <a:rPr lang="zh-CN" sz="1600" b="1" dirty="0" smtClean="0">
                <a:latin typeface="仿宋" panose="02010609060101010101" pitchFamily="49" charset="-122"/>
                <a:ea typeface="仿宋" panose="02010609060101010101" pitchFamily="49" charset="-122"/>
                <a:cs typeface="仿宋" panose="02010609060101010101" pitchFamily="49" charset="-122"/>
              </a:rPr>
              <a:t>向二层网络演进</a:t>
            </a:r>
            <a:endParaRPr lang="zh-CN" sz="1600" b="1" dirty="0" smtClean="0">
              <a:latin typeface="仿宋" panose="02010609060101010101" pitchFamily="49" charset="-122"/>
              <a:ea typeface="仿宋" panose="02010609060101010101" pitchFamily="49" charset="-122"/>
              <a:cs typeface="仿宋" panose="02010609060101010101" pitchFamily="49" charset="-122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en-US" sz="1600" dirty="0" smtClean="0">
                <a:latin typeface="仿宋" panose="02010609060101010101" pitchFamily="49" charset="-122"/>
                <a:ea typeface="仿宋" panose="02010609060101010101" pitchFamily="49" charset="-122"/>
                <a:cs typeface="仿宋" panose="02010609060101010101" pitchFamily="49" charset="-122"/>
              </a:rPr>
              <a:t>Clos</a:t>
            </a:r>
            <a:endParaRPr lang="en-US" sz="1600" dirty="0" smtClean="0">
              <a:latin typeface="仿宋" panose="02010609060101010101" pitchFamily="49" charset="-122"/>
              <a:ea typeface="仿宋" panose="02010609060101010101" pitchFamily="49" charset="-122"/>
              <a:cs typeface="仿宋" panose="02010609060101010101" pitchFamily="49" charset="-122"/>
            </a:endParaRPr>
          </a:p>
          <a:p>
            <a:pPr lvl="1" indent="0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altLang="zh-CN" sz="1600" b="1" dirty="0" smtClean="0">
                <a:latin typeface="仿宋" panose="02010609060101010101" pitchFamily="49" charset="-122"/>
                <a:ea typeface="仿宋" panose="02010609060101010101" pitchFamily="49" charset="-122"/>
                <a:cs typeface="仿宋" panose="02010609060101010101" pitchFamily="49" charset="-122"/>
              </a:rPr>
              <a:t>Leaf-Spine						Fat-Tree</a:t>
            </a:r>
            <a:endParaRPr lang="en-US" altLang="zh-CN" sz="1600" b="1" dirty="0" smtClean="0">
              <a:latin typeface="仿宋" panose="02010609060101010101" pitchFamily="49" charset="-122"/>
              <a:ea typeface="仿宋" panose="02010609060101010101" pitchFamily="49" charset="-122"/>
              <a:cs typeface="仿宋" panose="02010609060101010101" pitchFamily="49" charset="-122"/>
            </a:endParaRPr>
          </a:p>
          <a:p>
            <a:pPr lvl="8" indent="0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altLang="zh-CN" sz="1600" dirty="0" smtClean="0">
                <a:latin typeface="仿宋" panose="02010609060101010101" pitchFamily="49" charset="-122"/>
                <a:ea typeface="仿宋" panose="02010609060101010101" pitchFamily="49" charset="-122"/>
                <a:cs typeface="仿宋" panose="02010609060101010101" pitchFamily="49" charset="-122"/>
              </a:rPr>
              <a:t>			  </a:t>
            </a:r>
            <a:endParaRPr lang="en-US" altLang="zh-CN" sz="1600" dirty="0" smtClean="0">
              <a:latin typeface="仿宋" panose="02010609060101010101" pitchFamily="49" charset="-122"/>
              <a:ea typeface="仿宋" panose="02010609060101010101" pitchFamily="49" charset="-122"/>
              <a:cs typeface="仿宋" panose="02010609060101010101" pitchFamily="49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80520" y="220004"/>
            <a:ext cx="4665980" cy="5835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buClrTx/>
              <a:buSzTx/>
              <a:buFontTx/>
            </a:pPr>
            <a:r>
              <a:rPr kumimoji="1" lang="zh-CN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数据中心网络拓扑结构</a:t>
            </a:r>
            <a:r>
              <a:rPr kumimoji="1" lang="en-US" altLang="zh-CN" sz="3200" b="1" baseline="30000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[1]</a:t>
            </a:r>
            <a:endParaRPr kumimoji="1" lang="en-US" altLang="zh-CN" sz="3200" b="1" baseline="30000" dirty="0">
              <a:solidFill>
                <a:schemeClr val="tx1">
                  <a:lumMod val="85000"/>
                  <a:lumOff val="15000"/>
                </a:schemeClr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108710" y="5749290"/>
            <a:ext cx="608266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>
                <a:latin typeface="仿宋" panose="02010609060101010101" pitchFamily="49" charset="-122"/>
                <a:ea typeface="仿宋" panose="02010609060101010101" pitchFamily="49" charset="-122"/>
                <a:cs typeface="仿宋" panose="02010609060101010101" pitchFamily="49" charset="-122"/>
              </a:rPr>
              <a:t>[1]</a:t>
            </a:r>
            <a:r>
              <a:rPr lang="zh-CN" altLang="en-US" sz="1400">
                <a:latin typeface="仿宋" panose="02010609060101010101" pitchFamily="49" charset="-122"/>
                <a:ea typeface="仿宋" panose="02010609060101010101" pitchFamily="49" charset="-122"/>
                <a:cs typeface="仿宋" panose="02010609060101010101" pitchFamily="49" charset="-122"/>
              </a:rPr>
              <a:t>云数据中心网络与</a:t>
            </a:r>
            <a:r>
              <a:rPr lang="en-US" altLang="zh-CN" sz="1400">
                <a:latin typeface="仿宋" panose="02010609060101010101" pitchFamily="49" charset="-122"/>
                <a:ea typeface="仿宋" panose="02010609060101010101" pitchFamily="49" charset="-122"/>
                <a:cs typeface="仿宋" panose="02010609060101010101" pitchFamily="49" charset="-122"/>
              </a:rPr>
              <a:t>SDN.</a:t>
            </a:r>
            <a:r>
              <a:rPr lang="zh-CN" altLang="en-US" sz="1400">
                <a:latin typeface="仿宋" panose="02010609060101010101" pitchFamily="49" charset="-122"/>
                <a:ea typeface="仿宋" panose="02010609060101010101" pitchFamily="49" charset="-122"/>
                <a:cs typeface="仿宋" panose="02010609060101010101" pitchFamily="49" charset="-122"/>
              </a:rPr>
              <a:t>机械工业出版社</a:t>
            </a:r>
            <a:endParaRPr lang="zh-CN" altLang="en-US" sz="1400">
              <a:latin typeface="仿宋" panose="02010609060101010101" pitchFamily="49" charset="-122"/>
              <a:ea typeface="仿宋" panose="02010609060101010101" pitchFamily="49" charset="-122"/>
              <a:cs typeface="仿宋" panose="02010609060101010101" pitchFamily="49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720" y="2265045"/>
            <a:ext cx="3526155" cy="251841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9975" y="1999615"/>
            <a:ext cx="6928485" cy="28594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rcRect l="11620" t="11952" r="15010" b="15966"/>
          <a:stretch>
            <a:fillRect/>
          </a:stretch>
        </p:blipFill>
        <p:spPr>
          <a:xfrm rot="16200000">
            <a:off x="2164715" y="405765"/>
            <a:ext cx="3287395" cy="700849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3"/>
          <a:srcRect b="3317"/>
          <a:stretch>
            <a:fillRect/>
          </a:stretch>
        </p:blipFill>
        <p:spPr>
          <a:xfrm>
            <a:off x="0" y="445753"/>
            <a:ext cx="12192000" cy="6412247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25194" y="871432"/>
            <a:ext cx="10940342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charset="0"/>
              <a:buChar char="u"/>
            </a:pPr>
            <a:r>
              <a:rPr lang="zh-CN" sz="1600" b="1" dirty="0" smtClean="0">
                <a:latin typeface="仿宋" panose="02010609060101010101" pitchFamily="49" charset="-122"/>
                <a:ea typeface="仿宋" panose="02010609060101010101" pitchFamily="49" charset="-122"/>
                <a:cs typeface="仿宋" panose="02010609060101010101" pitchFamily="49" charset="-122"/>
              </a:rPr>
              <a:t>向二层网络演进</a:t>
            </a:r>
            <a:endParaRPr lang="zh-CN" sz="1600" b="1" dirty="0" smtClean="0">
              <a:latin typeface="仿宋" panose="02010609060101010101" pitchFamily="49" charset="-122"/>
              <a:ea typeface="仿宋" panose="02010609060101010101" pitchFamily="49" charset="-122"/>
              <a:cs typeface="仿宋" panose="02010609060101010101" pitchFamily="49" charset="-122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en-US" sz="1600" dirty="0" smtClean="0">
                <a:latin typeface="仿宋" panose="02010609060101010101" pitchFamily="49" charset="-122"/>
                <a:ea typeface="仿宋" panose="02010609060101010101" pitchFamily="49" charset="-122"/>
                <a:cs typeface="仿宋" panose="02010609060101010101" pitchFamily="49" charset="-122"/>
              </a:rPr>
              <a:t>Clos</a:t>
            </a:r>
            <a:endParaRPr lang="en-US" sz="1600" dirty="0" smtClean="0">
              <a:latin typeface="仿宋" panose="02010609060101010101" pitchFamily="49" charset="-122"/>
              <a:ea typeface="仿宋" panose="02010609060101010101" pitchFamily="49" charset="-122"/>
              <a:cs typeface="仿宋" panose="02010609060101010101" pitchFamily="49" charset="-122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en-US" altLang="zh-CN" sz="1600" dirty="0" smtClean="0">
                <a:latin typeface="仿宋" panose="02010609060101010101" pitchFamily="49" charset="-122"/>
                <a:ea typeface="仿宋" panose="02010609060101010101" pitchFamily="49" charset="-122"/>
                <a:cs typeface="仿宋" panose="02010609060101010101" pitchFamily="49" charset="-122"/>
              </a:rPr>
              <a:t>Facebook</a:t>
            </a:r>
            <a:r>
              <a:rPr lang="zh-CN" altLang="en-US" sz="1600" dirty="0" smtClean="0">
                <a:latin typeface="仿宋" panose="02010609060101010101" pitchFamily="49" charset="-122"/>
                <a:ea typeface="仿宋" panose="02010609060101010101" pitchFamily="49" charset="-122"/>
                <a:cs typeface="仿宋" panose="02010609060101010101" pitchFamily="49" charset="-122"/>
              </a:rPr>
              <a:t>的网络拓扑</a:t>
            </a:r>
            <a:r>
              <a:rPr lang="en-US" altLang="zh-CN" sz="1600" dirty="0" smtClean="0">
                <a:latin typeface="仿宋" panose="02010609060101010101" pitchFamily="49" charset="-122"/>
                <a:ea typeface="仿宋" panose="02010609060101010101" pitchFamily="49" charset="-122"/>
                <a:cs typeface="仿宋" panose="02010609060101010101" pitchFamily="49" charset="-122"/>
              </a:rPr>
              <a:t>			  </a:t>
            </a:r>
            <a:endParaRPr lang="en-US" altLang="zh-CN" sz="1600" dirty="0" smtClean="0">
              <a:latin typeface="仿宋" panose="02010609060101010101" pitchFamily="49" charset="-122"/>
              <a:ea typeface="仿宋" panose="02010609060101010101" pitchFamily="49" charset="-122"/>
              <a:cs typeface="仿宋" panose="02010609060101010101" pitchFamily="49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80520" y="220004"/>
            <a:ext cx="4665980" cy="5835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buClrTx/>
              <a:buSzTx/>
              <a:buFontTx/>
            </a:pPr>
            <a:r>
              <a:rPr kumimoji="1" lang="zh-CN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数据中心网络拓扑结构</a:t>
            </a:r>
            <a:r>
              <a:rPr kumimoji="1" lang="en-US" altLang="zh-CN" sz="3200" b="1" baseline="30000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[1]</a:t>
            </a:r>
            <a:endParaRPr kumimoji="1" lang="en-US" altLang="zh-CN" sz="3200" b="1" baseline="30000" dirty="0">
              <a:solidFill>
                <a:schemeClr val="tx1">
                  <a:lumMod val="85000"/>
                  <a:lumOff val="15000"/>
                </a:schemeClr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108710" y="5749290"/>
            <a:ext cx="608266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>
                <a:latin typeface="仿宋" panose="02010609060101010101" pitchFamily="49" charset="-122"/>
                <a:ea typeface="仿宋" panose="02010609060101010101" pitchFamily="49" charset="-122"/>
                <a:cs typeface="仿宋" panose="02010609060101010101" pitchFamily="49" charset="-122"/>
              </a:rPr>
              <a:t>[1]</a:t>
            </a:r>
            <a:r>
              <a:rPr lang="zh-CN" altLang="en-US" sz="1400">
                <a:latin typeface="仿宋" panose="02010609060101010101" pitchFamily="49" charset="-122"/>
                <a:ea typeface="仿宋" panose="02010609060101010101" pitchFamily="49" charset="-122"/>
                <a:cs typeface="仿宋" panose="02010609060101010101" pitchFamily="49" charset="-122"/>
              </a:rPr>
              <a:t>云数据中心网络与</a:t>
            </a:r>
            <a:r>
              <a:rPr lang="en-US" altLang="zh-CN" sz="1400">
                <a:latin typeface="仿宋" panose="02010609060101010101" pitchFamily="49" charset="-122"/>
                <a:ea typeface="仿宋" panose="02010609060101010101" pitchFamily="49" charset="-122"/>
                <a:cs typeface="仿宋" panose="02010609060101010101" pitchFamily="49" charset="-122"/>
              </a:rPr>
              <a:t>SDN.</a:t>
            </a:r>
            <a:r>
              <a:rPr lang="zh-CN" altLang="en-US" sz="1400">
                <a:latin typeface="仿宋" panose="02010609060101010101" pitchFamily="49" charset="-122"/>
                <a:ea typeface="仿宋" panose="02010609060101010101" pitchFamily="49" charset="-122"/>
                <a:cs typeface="仿宋" panose="02010609060101010101" pitchFamily="49" charset="-122"/>
              </a:rPr>
              <a:t>机械工业出版社</a:t>
            </a:r>
            <a:endParaRPr lang="zh-CN" altLang="en-US" sz="1400">
              <a:latin typeface="仿宋" panose="02010609060101010101" pitchFamily="49" charset="-122"/>
              <a:ea typeface="仿宋" panose="02010609060101010101" pitchFamily="49" charset="-122"/>
              <a:cs typeface="仿宋" panose="02010609060101010101" pitchFamily="49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3045" y="114935"/>
            <a:ext cx="6878955" cy="54387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2"/>
          <a:srcRect b="3317"/>
          <a:stretch>
            <a:fillRect/>
          </a:stretch>
        </p:blipFill>
        <p:spPr>
          <a:xfrm>
            <a:off x="0" y="445753"/>
            <a:ext cx="12192000" cy="6412247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380520" y="220004"/>
            <a:ext cx="1208405" cy="5835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buClrTx/>
              <a:buSzTx/>
              <a:buFontTx/>
            </a:pPr>
            <a:r>
              <a:rPr kumimoji="1"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DRILL</a:t>
            </a:r>
            <a:endParaRPr kumimoji="1" lang="en-US" sz="3200" b="1" baseline="30000" dirty="0">
              <a:solidFill>
                <a:schemeClr val="tx1">
                  <a:lumMod val="85000"/>
                  <a:lumOff val="15000"/>
                </a:schemeClr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6825" y="775335"/>
            <a:ext cx="9590405" cy="53447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2"/>
          <a:srcRect b="3317"/>
          <a:stretch>
            <a:fillRect/>
          </a:stretch>
        </p:blipFill>
        <p:spPr>
          <a:xfrm>
            <a:off x="0" y="445753"/>
            <a:ext cx="12192000" cy="6412247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380520" y="220004"/>
            <a:ext cx="1208405" cy="5835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buClrTx/>
              <a:buSzTx/>
              <a:buFontTx/>
            </a:pPr>
            <a:r>
              <a:rPr kumimoji="1"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DRILL</a:t>
            </a:r>
            <a:endParaRPr kumimoji="1" lang="en-US" sz="3200" b="1" baseline="30000" dirty="0">
              <a:solidFill>
                <a:schemeClr val="tx1">
                  <a:lumMod val="85000"/>
                  <a:lumOff val="15000"/>
                </a:schemeClr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rcRect l="623" t="2231"/>
          <a:stretch>
            <a:fillRect/>
          </a:stretch>
        </p:blipFill>
        <p:spPr>
          <a:xfrm>
            <a:off x="1475105" y="622935"/>
            <a:ext cx="9404350" cy="55035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2"/>
          <a:srcRect b="3317"/>
          <a:stretch>
            <a:fillRect/>
          </a:stretch>
        </p:blipFill>
        <p:spPr>
          <a:xfrm>
            <a:off x="0" y="445753"/>
            <a:ext cx="12192000" cy="6412247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380520" y="220004"/>
            <a:ext cx="1208405" cy="5835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buClrTx/>
              <a:buSzTx/>
              <a:buFontTx/>
            </a:pPr>
            <a:r>
              <a:rPr kumimoji="1"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DRILL</a:t>
            </a:r>
            <a:endParaRPr kumimoji="1" lang="en-US" sz="3200" b="1" baseline="30000" dirty="0">
              <a:solidFill>
                <a:schemeClr val="tx1">
                  <a:lumMod val="85000"/>
                  <a:lumOff val="15000"/>
                </a:schemeClr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8770" y="594360"/>
            <a:ext cx="9411970" cy="56699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2"/>
          <a:srcRect b="3317"/>
          <a:stretch>
            <a:fillRect/>
          </a:stretch>
        </p:blipFill>
        <p:spPr>
          <a:xfrm>
            <a:off x="0" y="445753"/>
            <a:ext cx="12192000" cy="6412247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380520" y="220004"/>
            <a:ext cx="1208405" cy="5835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buClrTx/>
              <a:buSzTx/>
              <a:buFontTx/>
            </a:pPr>
            <a:r>
              <a:rPr kumimoji="1"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DRILL</a:t>
            </a:r>
            <a:endParaRPr kumimoji="1" lang="en-US" sz="3200" b="1" baseline="30000" dirty="0">
              <a:solidFill>
                <a:schemeClr val="tx1">
                  <a:lumMod val="85000"/>
                  <a:lumOff val="15000"/>
                </a:schemeClr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283335" y="957580"/>
            <a:ext cx="9091295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lnSpc>
                <a:spcPct val="150000"/>
              </a:lnSpc>
              <a:buFont typeface="Wingdings" panose="05000000000000000000" charset="0"/>
              <a:buChar char="u"/>
            </a:pPr>
            <a:r>
              <a:rPr lang="zh-CN" altLang="en-US">
                <a:latin typeface="仿宋" panose="02010609060101010101" pitchFamily="49" charset="-122"/>
                <a:ea typeface="仿宋" panose="02010609060101010101" pitchFamily="49" charset="-122"/>
                <a:cs typeface="仿宋" panose="02010609060101010101" pitchFamily="49" charset="-122"/>
              </a:rPr>
              <a:t>算法</a:t>
            </a:r>
            <a:r>
              <a:rPr lang="en-US" altLang="zh-CN">
                <a:latin typeface="仿宋" panose="02010609060101010101" pitchFamily="49" charset="-122"/>
                <a:ea typeface="仿宋" panose="02010609060101010101" pitchFamily="49" charset="-122"/>
                <a:cs typeface="仿宋" panose="02010609060101010101" pitchFamily="49" charset="-122"/>
              </a:rPr>
              <a:t>Drill(d,m)——</a:t>
            </a:r>
            <a:r>
              <a:rPr lang="zh-CN" altLang="en-US" b="1">
                <a:latin typeface="仿宋" panose="02010609060101010101" pitchFamily="49" charset="-122"/>
                <a:ea typeface="仿宋" panose="02010609060101010101" pitchFamily="49" charset="-122"/>
                <a:cs typeface="仿宋" panose="02010609060101010101" pitchFamily="49" charset="-122"/>
              </a:rPr>
              <a:t>对称路由</a:t>
            </a:r>
            <a:r>
              <a:rPr lang="zh-CN" altLang="en-US">
                <a:latin typeface="仿宋" panose="02010609060101010101" pitchFamily="49" charset="-122"/>
                <a:ea typeface="仿宋" panose="02010609060101010101" pitchFamily="49" charset="-122"/>
                <a:cs typeface="仿宋" panose="02010609060101010101" pitchFamily="49" charset="-122"/>
              </a:rPr>
              <a:t>：</a:t>
            </a:r>
            <a:endParaRPr lang="en-US" altLang="zh-CN">
              <a:latin typeface="仿宋" panose="02010609060101010101" pitchFamily="49" charset="-122"/>
              <a:ea typeface="仿宋" panose="02010609060101010101" pitchFamily="49" charset="-122"/>
              <a:cs typeface="仿宋" panose="02010609060101010101" pitchFamily="49" charset="-122"/>
            </a:endParaRPr>
          </a:p>
          <a:p>
            <a:pPr lvl="1">
              <a:lnSpc>
                <a:spcPct val="150000"/>
              </a:lnSpc>
            </a:pPr>
            <a:r>
              <a:rPr lang="en-US" altLang="zh-CN">
                <a:latin typeface="仿宋" panose="02010609060101010101" pitchFamily="49" charset="-122"/>
                <a:ea typeface="仿宋" panose="02010609060101010101" pitchFamily="49" charset="-122"/>
                <a:cs typeface="仿宋" panose="02010609060101010101" pitchFamily="49" charset="-122"/>
              </a:rPr>
              <a:t>1. </a:t>
            </a:r>
            <a:r>
              <a:rPr lang="zh-CN" altLang="en-US">
                <a:latin typeface="仿宋" panose="02010609060101010101" pitchFamily="49" charset="-122"/>
                <a:ea typeface="仿宋" panose="02010609060101010101" pitchFamily="49" charset="-122"/>
                <a:cs typeface="仿宋" panose="02010609060101010101" pitchFamily="49" charset="-122"/>
              </a:rPr>
              <a:t>通过</a:t>
            </a:r>
            <a:r>
              <a:rPr lang="en-US" altLang="zh-CN">
                <a:latin typeface="仿宋" panose="02010609060101010101" pitchFamily="49" charset="-122"/>
                <a:ea typeface="仿宋" panose="02010609060101010101" pitchFamily="49" charset="-122"/>
                <a:cs typeface="仿宋" panose="02010609060101010101" pitchFamily="49" charset="-122"/>
              </a:rPr>
              <a:t>ECMP+OSPF</a:t>
            </a:r>
            <a:r>
              <a:rPr lang="zh-CN" altLang="en-US">
                <a:latin typeface="仿宋" panose="02010609060101010101" pitchFamily="49" charset="-122"/>
                <a:ea typeface="仿宋" panose="02010609060101010101" pitchFamily="49" charset="-122"/>
                <a:cs typeface="仿宋" panose="02010609060101010101" pitchFamily="49" charset="-122"/>
              </a:rPr>
              <a:t>找到该</a:t>
            </a:r>
            <a:r>
              <a:rPr lang="en-US" altLang="zh-CN">
                <a:latin typeface="仿宋" panose="02010609060101010101" pitchFamily="49" charset="-122"/>
                <a:ea typeface="仿宋" panose="02010609060101010101" pitchFamily="49" charset="-122"/>
                <a:cs typeface="仿宋" panose="02010609060101010101" pitchFamily="49" charset="-122"/>
              </a:rPr>
              <a:t>switch</a:t>
            </a:r>
            <a:r>
              <a:rPr lang="zh-CN" altLang="en-US">
                <a:latin typeface="仿宋" panose="02010609060101010101" pitchFamily="49" charset="-122"/>
                <a:ea typeface="仿宋" panose="02010609060101010101" pitchFamily="49" charset="-122"/>
                <a:cs typeface="仿宋" panose="02010609060101010101" pitchFamily="49" charset="-122"/>
              </a:rPr>
              <a:t>的所有等价路径</a:t>
            </a:r>
            <a:endParaRPr lang="zh-CN" altLang="en-US">
              <a:latin typeface="仿宋" panose="02010609060101010101" pitchFamily="49" charset="-122"/>
              <a:ea typeface="仿宋" panose="02010609060101010101" pitchFamily="49" charset="-122"/>
              <a:cs typeface="仿宋" panose="02010609060101010101" pitchFamily="49" charset="-122"/>
            </a:endParaRPr>
          </a:p>
          <a:p>
            <a:pPr lvl="1">
              <a:lnSpc>
                <a:spcPct val="150000"/>
              </a:lnSpc>
            </a:pPr>
            <a:r>
              <a:rPr lang="en-US" altLang="zh-CN">
                <a:latin typeface="仿宋" panose="02010609060101010101" pitchFamily="49" charset="-122"/>
                <a:ea typeface="仿宋" panose="02010609060101010101" pitchFamily="49" charset="-122"/>
                <a:cs typeface="仿宋" panose="02010609060101010101" pitchFamily="49" charset="-122"/>
              </a:rPr>
              <a:t>2. </a:t>
            </a:r>
            <a:r>
              <a:rPr lang="zh-CN" altLang="en-US">
                <a:latin typeface="仿宋" panose="02010609060101010101" pitchFamily="49" charset="-122"/>
                <a:ea typeface="仿宋" panose="02010609060101010101" pitchFamily="49" charset="-122"/>
                <a:cs typeface="仿宋" panose="02010609060101010101" pitchFamily="49" charset="-122"/>
              </a:rPr>
              <a:t>准备一个</a:t>
            </a:r>
            <a:r>
              <a:rPr lang="en-US" altLang="zh-CN">
                <a:latin typeface="仿宋" panose="02010609060101010101" pitchFamily="49" charset="-122"/>
                <a:ea typeface="仿宋" panose="02010609060101010101" pitchFamily="49" charset="-122"/>
                <a:cs typeface="仿宋" panose="02010609060101010101" pitchFamily="49" charset="-122"/>
              </a:rPr>
              <a:t>m</a:t>
            </a:r>
            <a:r>
              <a:rPr lang="zh-CN" altLang="en-US">
                <a:latin typeface="仿宋" panose="02010609060101010101" pitchFamily="49" charset="-122"/>
                <a:ea typeface="仿宋" panose="02010609060101010101" pitchFamily="49" charset="-122"/>
                <a:cs typeface="仿宋" panose="02010609060101010101" pitchFamily="49" charset="-122"/>
              </a:rPr>
              <a:t>大小的储存区</a:t>
            </a:r>
            <a:endParaRPr lang="zh-CN" altLang="en-US">
              <a:latin typeface="仿宋" panose="02010609060101010101" pitchFamily="49" charset="-122"/>
              <a:ea typeface="仿宋" panose="02010609060101010101" pitchFamily="49" charset="-122"/>
              <a:cs typeface="仿宋" panose="02010609060101010101" pitchFamily="49" charset="-122"/>
            </a:endParaRPr>
          </a:p>
          <a:p>
            <a:pPr lvl="1">
              <a:lnSpc>
                <a:spcPct val="150000"/>
              </a:lnSpc>
            </a:pPr>
            <a:r>
              <a:rPr lang="en-US" altLang="zh-CN">
                <a:latin typeface="仿宋" panose="02010609060101010101" pitchFamily="49" charset="-122"/>
                <a:ea typeface="仿宋" panose="02010609060101010101" pitchFamily="49" charset="-122"/>
                <a:cs typeface="仿宋" panose="02010609060101010101" pitchFamily="49" charset="-122"/>
              </a:rPr>
              <a:t>3. </a:t>
            </a:r>
            <a:r>
              <a:rPr lang="zh-CN" altLang="en-US">
                <a:latin typeface="仿宋" panose="02010609060101010101" pitchFamily="49" charset="-122"/>
                <a:ea typeface="仿宋" panose="02010609060101010101" pitchFamily="49" charset="-122"/>
                <a:cs typeface="仿宋" panose="02010609060101010101" pitchFamily="49" charset="-122"/>
              </a:rPr>
              <a:t>当一个数据包到来时，随机选择</a:t>
            </a:r>
            <a:r>
              <a:rPr lang="en-US" altLang="zh-CN">
                <a:latin typeface="仿宋" panose="02010609060101010101" pitchFamily="49" charset="-122"/>
                <a:ea typeface="仿宋" panose="02010609060101010101" pitchFamily="49" charset="-122"/>
                <a:cs typeface="仿宋" panose="02010609060101010101" pitchFamily="49" charset="-122"/>
              </a:rPr>
              <a:t>N</a:t>
            </a:r>
            <a:r>
              <a:rPr lang="zh-CN" altLang="en-US">
                <a:latin typeface="仿宋" panose="02010609060101010101" pitchFamily="49" charset="-122"/>
                <a:ea typeface="仿宋" panose="02010609060101010101" pitchFamily="49" charset="-122"/>
                <a:cs typeface="仿宋" panose="02010609060101010101" pitchFamily="49" charset="-122"/>
              </a:rPr>
              <a:t>种可能的路径中的</a:t>
            </a:r>
            <a:r>
              <a:rPr lang="en-US" altLang="zh-CN">
                <a:latin typeface="仿宋" panose="02010609060101010101" pitchFamily="49" charset="-122"/>
                <a:ea typeface="仿宋" panose="02010609060101010101" pitchFamily="49" charset="-122"/>
                <a:cs typeface="仿宋" panose="02010609060101010101" pitchFamily="49" charset="-122"/>
              </a:rPr>
              <a:t>d</a:t>
            </a:r>
            <a:r>
              <a:rPr lang="zh-CN" altLang="en-US">
                <a:latin typeface="仿宋" panose="02010609060101010101" pitchFamily="49" charset="-122"/>
                <a:ea typeface="仿宋" panose="02010609060101010101" pitchFamily="49" charset="-122"/>
                <a:cs typeface="仿宋" panose="02010609060101010101" pitchFamily="49" charset="-122"/>
              </a:rPr>
              <a:t>个</a:t>
            </a:r>
            <a:endParaRPr lang="zh-CN" altLang="en-US">
              <a:latin typeface="仿宋" panose="02010609060101010101" pitchFamily="49" charset="-122"/>
              <a:ea typeface="仿宋" panose="02010609060101010101" pitchFamily="49" charset="-122"/>
              <a:cs typeface="仿宋" panose="02010609060101010101" pitchFamily="49" charset="-122"/>
            </a:endParaRPr>
          </a:p>
          <a:p>
            <a:pPr lvl="1">
              <a:lnSpc>
                <a:spcPct val="150000"/>
              </a:lnSpc>
            </a:pPr>
            <a:r>
              <a:rPr lang="en-US" altLang="zh-CN">
                <a:latin typeface="仿宋" panose="02010609060101010101" pitchFamily="49" charset="-122"/>
                <a:ea typeface="仿宋" panose="02010609060101010101" pitchFamily="49" charset="-122"/>
                <a:cs typeface="仿宋" panose="02010609060101010101" pitchFamily="49" charset="-122"/>
              </a:rPr>
              <a:t>4. d+m</a:t>
            </a:r>
            <a:r>
              <a:rPr lang="zh-CN" altLang="en-US">
                <a:latin typeface="仿宋" panose="02010609060101010101" pitchFamily="49" charset="-122"/>
                <a:ea typeface="仿宋" panose="02010609060101010101" pitchFamily="49" charset="-122"/>
                <a:cs typeface="仿宋" panose="02010609060101010101" pitchFamily="49" charset="-122"/>
              </a:rPr>
              <a:t>中选出</a:t>
            </a:r>
            <a:r>
              <a:rPr lang="en-US" altLang="zh-CN">
                <a:latin typeface="仿宋" panose="02010609060101010101" pitchFamily="49" charset="-122"/>
                <a:ea typeface="仿宋" panose="02010609060101010101" pitchFamily="49" charset="-122"/>
                <a:cs typeface="仿宋" panose="02010609060101010101" pitchFamily="49" charset="-122"/>
              </a:rPr>
              <a:t>load</a:t>
            </a:r>
            <a:r>
              <a:rPr lang="zh-CN" altLang="en-US">
                <a:latin typeface="仿宋" panose="02010609060101010101" pitchFamily="49" charset="-122"/>
                <a:ea typeface="仿宋" panose="02010609060101010101" pitchFamily="49" charset="-122"/>
                <a:cs typeface="仿宋" panose="02010609060101010101" pitchFamily="49" charset="-122"/>
              </a:rPr>
              <a:t>最小的，发送</a:t>
            </a:r>
            <a:endParaRPr lang="zh-CN" altLang="en-US">
              <a:latin typeface="仿宋" panose="02010609060101010101" pitchFamily="49" charset="-122"/>
              <a:ea typeface="仿宋" panose="02010609060101010101" pitchFamily="49" charset="-122"/>
              <a:cs typeface="仿宋" panose="02010609060101010101" pitchFamily="49" charset="-122"/>
            </a:endParaRPr>
          </a:p>
          <a:p>
            <a:pPr lvl="1">
              <a:lnSpc>
                <a:spcPct val="150000"/>
              </a:lnSpc>
            </a:pPr>
            <a:r>
              <a:rPr lang="en-US" altLang="zh-CN">
                <a:latin typeface="仿宋" panose="02010609060101010101" pitchFamily="49" charset="-122"/>
                <a:ea typeface="仿宋" panose="02010609060101010101" pitchFamily="49" charset="-122"/>
                <a:cs typeface="仿宋" panose="02010609060101010101" pitchFamily="49" charset="-122"/>
              </a:rPr>
              <a:t>5. </a:t>
            </a:r>
            <a:r>
              <a:rPr lang="zh-CN" altLang="en-US">
                <a:latin typeface="仿宋" panose="02010609060101010101" pitchFamily="49" charset="-122"/>
                <a:ea typeface="仿宋" panose="02010609060101010101" pitchFamily="49" charset="-122"/>
                <a:cs typeface="仿宋" panose="02010609060101010101" pitchFamily="49" charset="-122"/>
              </a:rPr>
              <a:t>选择</a:t>
            </a:r>
            <a:r>
              <a:rPr lang="en-US" altLang="zh-CN">
                <a:latin typeface="仿宋" panose="02010609060101010101" pitchFamily="49" charset="-122"/>
                <a:ea typeface="仿宋" panose="02010609060101010101" pitchFamily="49" charset="-122"/>
                <a:cs typeface="仿宋" panose="02010609060101010101" pitchFamily="49" charset="-122"/>
              </a:rPr>
              <a:t>load</a:t>
            </a:r>
            <a:r>
              <a:rPr lang="zh-CN" altLang="en-US">
                <a:latin typeface="仿宋" panose="02010609060101010101" pitchFamily="49" charset="-122"/>
                <a:ea typeface="仿宋" panose="02010609060101010101" pitchFamily="49" charset="-122"/>
                <a:cs typeface="仿宋" panose="02010609060101010101" pitchFamily="49" charset="-122"/>
              </a:rPr>
              <a:t>最小的</a:t>
            </a:r>
            <a:r>
              <a:rPr lang="en-US" altLang="zh-CN">
                <a:latin typeface="仿宋" panose="02010609060101010101" pitchFamily="49" charset="-122"/>
                <a:ea typeface="仿宋" panose="02010609060101010101" pitchFamily="49" charset="-122"/>
                <a:cs typeface="仿宋" panose="02010609060101010101" pitchFamily="49" charset="-122"/>
              </a:rPr>
              <a:t>m</a:t>
            </a:r>
            <a:r>
              <a:rPr lang="zh-CN" altLang="en-US">
                <a:latin typeface="仿宋" panose="02010609060101010101" pitchFamily="49" charset="-122"/>
                <a:ea typeface="仿宋" panose="02010609060101010101" pitchFamily="49" charset="-122"/>
                <a:cs typeface="仿宋" panose="02010609060101010101" pitchFamily="49" charset="-122"/>
              </a:rPr>
              <a:t>条路径，更新</a:t>
            </a:r>
            <a:r>
              <a:rPr lang="en-US" altLang="zh-CN">
                <a:latin typeface="仿宋" panose="02010609060101010101" pitchFamily="49" charset="-122"/>
                <a:ea typeface="仿宋" panose="02010609060101010101" pitchFamily="49" charset="-122"/>
                <a:cs typeface="仿宋" panose="02010609060101010101" pitchFamily="49" charset="-122"/>
              </a:rPr>
              <a:t>m</a:t>
            </a:r>
            <a:r>
              <a:rPr lang="zh-CN" altLang="en-US">
                <a:latin typeface="仿宋" panose="02010609060101010101" pitchFamily="49" charset="-122"/>
                <a:ea typeface="仿宋" panose="02010609060101010101" pitchFamily="49" charset="-122"/>
                <a:cs typeface="仿宋" panose="02010609060101010101" pitchFamily="49" charset="-122"/>
              </a:rPr>
              <a:t>储存区</a:t>
            </a:r>
            <a:endParaRPr lang="zh-CN" altLang="en-US">
              <a:latin typeface="仿宋" panose="02010609060101010101" pitchFamily="49" charset="-122"/>
              <a:ea typeface="仿宋" panose="02010609060101010101" pitchFamily="49" charset="-122"/>
              <a:cs typeface="仿宋" panose="02010609060101010101" pitchFamily="49" charset="-122"/>
            </a:endParaRPr>
          </a:p>
          <a:p>
            <a:pPr>
              <a:lnSpc>
                <a:spcPct val="150000"/>
              </a:lnSpc>
            </a:pPr>
            <a:endParaRPr lang="zh-CN" altLang="en-US">
              <a:latin typeface="仿宋" panose="02010609060101010101" pitchFamily="49" charset="-122"/>
              <a:ea typeface="仿宋" panose="02010609060101010101" pitchFamily="49" charset="-122"/>
              <a:cs typeface="仿宋" panose="02010609060101010101" pitchFamily="49" charset="-122"/>
            </a:endParaRPr>
          </a:p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endParaRPr lang="en-US" altLang="zh-CN">
              <a:latin typeface="仿宋" panose="02010609060101010101" pitchFamily="49" charset="-122"/>
              <a:ea typeface="仿宋" panose="02010609060101010101" pitchFamily="49" charset="-122"/>
              <a:cs typeface="仿宋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2"/>
          <a:srcRect b="3317"/>
          <a:stretch>
            <a:fillRect/>
          </a:stretch>
        </p:blipFill>
        <p:spPr>
          <a:xfrm>
            <a:off x="0" y="445753"/>
            <a:ext cx="12192000" cy="6412247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380520" y="220004"/>
            <a:ext cx="1208405" cy="5835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buClrTx/>
              <a:buSzTx/>
              <a:buFontTx/>
            </a:pPr>
            <a:r>
              <a:rPr kumimoji="1"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DRILL</a:t>
            </a:r>
            <a:endParaRPr kumimoji="1" lang="en-US" sz="3200" b="1" baseline="30000" dirty="0">
              <a:solidFill>
                <a:schemeClr val="tx1">
                  <a:lumMod val="85000"/>
                  <a:lumOff val="15000"/>
                </a:schemeClr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283335" y="957580"/>
            <a:ext cx="9091295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lnSpc>
                <a:spcPct val="150000"/>
              </a:lnSpc>
              <a:buFont typeface="Wingdings" panose="05000000000000000000" charset="0"/>
              <a:buChar char="u"/>
            </a:pPr>
            <a:r>
              <a:rPr lang="zh-CN" altLang="en-US">
                <a:latin typeface="仿宋" panose="02010609060101010101" pitchFamily="49" charset="-122"/>
                <a:ea typeface="仿宋" panose="02010609060101010101" pitchFamily="49" charset="-122"/>
                <a:cs typeface="仿宋" panose="02010609060101010101" pitchFamily="49" charset="-122"/>
              </a:rPr>
              <a:t>确定</a:t>
            </a:r>
            <a:r>
              <a:rPr lang="en-US" altLang="zh-CN">
                <a:latin typeface="仿宋" panose="02010609060101010101" pitchFamily="49" charset="-122"/>
                <a:ea typeface="仿宋" panose="02010609060101010101" pitchFamily="49" charset="-122"/>
                <a:cs typeface="仿宋" panose="02010609060101010101" pitchFamily="49" charset="-122"/>
              </a:rPr>
              <a:t>d</a:t>
            </a:r>
            <a:r>
              <a:rPr lang="zh-CN" altLang="en-US">
                <a:latin typeface="仿宋" panose="02010609060101010101" pitchFamily="49" charset="-122"/>
                <a:ea typeface="仿宋" panose="02010609060101010101" pitchFamily="49" charset="-122"/>
                <a:cs typeface="仿宋" panose="02010609060101010101" pitchFamily="49" charset="-122"/>
              </a:rPr>
              <a:t>与</a:t>
            </a:r>
            <a:r>
              <a:rPr lang="en-US" altLang="zh-CN">
                <a:latin typeface="仿宋" panose="02010609060101010101" pitchFamily="49" charset="-122"/>
                <a:ea typeface="仿宋" panose="02010609060101010101" pitchFamily="49" charset="-122"/>
                <a:cs typeface="仿宋" panose="02010609060101010101" pitchFamily="49" charset="-122"/>
              </a:rPr>
              <a:t>m</a:t>
            </a:r>
            <a:endParaRPr lang="en-US" altLang="zh-CN">
              <a:latin typeface="仿宋" panose="02010609060101010101" pitchFamily="49" charset="-122"/>
              <a:ea typeface="仿宋" panose="02010609060101010101" pitchFamily="49" charset="-122"/>
              <a:cs typeface="仿宋" panose="02010609060101010101" pitchFamily="49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9530" y="445770"/>
            <a:ext cx="6948170" cy="282321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9530" y="3268980"/>
            <a:ext cx="6985000" cy="29546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2"/>
          <a:srcRect b="3317"/>
          <a:stretch>
            <a:fillRect/>
          </a:stretch>
        </p:blipFill>
        <p:spPr>
          <a:xfrm>
            <a:off x="0" y="445753"/>
            <a:ext cx="12192000" cy="6412247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380520" y="220004"/>
            <a:ext cx="1208405" cy="5835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buClrTx/>
              <a:buSzTx/>
              <a:buFontTx/>
            </a:pPr>
            <a:r>
              <a:rPr kumimoji="1"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DRILL</a:t>
            </a:r>
            <a:endParaRPr kumimoji="1" lang="en-US" sz="3200" b="1" baseline="30000" dirty="0">
              <a:solidFill>
                <a:schemeClr val="tx1">
                  <a:lumMod val="85000"/>
                  <a:lumOff val="15000"/>
                </a:schemeClr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291590" y="957580"/>
            <a:ext cx="9091295" cy="21685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lnSpc>
                <a:spcPct val="150000"/>
              </a:lnSpc>
              <a:buFont typeface="Wingdings" panose="05000000000000000000" charset="0"/>
              <a:buChar char="u"/>
            </a:pPr>
            <a:r>
              <a:rPr lang="zh-CN">
                <a:latin typeface="仿宋" panose="02010609060101010101" pitchFamily="49" charset="-122"/>
                <a:ea typeface="仿宋" panose="02010609060101010101" pitchFamily="49" charset="-122"/>
                <a:cs typeface="仿宋" panose="02010609060101010101" pitchFamily="49" charset="-122"/>
              </a:rPr>
              <a:t>包重传问题</a:t>
            </a:r>
            <a:endParaRPr lang="zh-CN">
              <a:latin typeface="仿宋" panose="02010609060101010101" pitchFamily="49" charset="-122"/>
              <a:ea typeface="仿宋" panose="02010609060101010101" pitchFamily="49" charset="-122"/>
              <a:cs typeface="仿宋" panose="02010609060101010101" pitchFamily="49" charset="-122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>
                <a:latin typeface="仿宋" panose="02010609060101010101" pitchFamily="49" charset="-122"/>
                <a:ea typeface="仿宋" panose="02010609060101010101" pitchFamily="49" charset="-122"/>
                <a:cs typeface="仿宋" panose="02010609060101010101" pitchFamily="49" charset="-122"/>
              </a:rPr>
              <a:t>使用</a:t>
            </a:r>
            <a:r>
              <a:rPr lang="en-US" altLang="zh-CN">
                <a:latin typeface="仿宋" panose="02010609060101010101" pitchFamily="49" charset="-122"/>
                <a:ea typeface="仿宋" panose="02010609060101010101" pitchFamily="49" charset="-122"/>
                <a:cs typeface="仿宋" panose="02010609060101010101" pitchFamily="49" charset="-122"/>
              </a:rPr>
              <a:t>DRILL</a:t>
            </a:r>
            <a:r>
              <a:rPr lang="zh-CN" altLang="en-US">
                <a:latin typeface="仿宋" panose="02010609060101010101" pitchFamily="49" charset="-122"/>
                <a:ea typeface="仿宋" panose="02010609060101010101" pitchFamily="49" charset="-122"/>
                <a:cs typeface="仿宋" panose="02010609060101010101" pitchFamily="49" charset="-122"/>
              </a:rPr>
              <a:t>，只有当</a:t>
            </a:r>
            <a:r>
              <a:rPr lang="zh-CN" altLang="en-US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  <a:cs typeface="仿宋" panose="02010609060101010101" pitchFamily="49" charset="-122"/>
              </a:rPr>
              <a:t>线路延迟</a:t>
            </a:r>
            <a:r>
              <a:rPr lang="en-US" altLang="zh-CN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  <a:cs typeface="仿宋" panose="02010609060101010101" pitchFamily="49" charset="-122"/>
              </a:rPr>
              <a:t> &gt;&gt; </a:t>
            </a:r>
            <a:r>
              <a:rPr lang="zh-CN" altLang="en-US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  <a:cs typeface="仿宋" panose="02010609060101010101" pitchFamily="49" charset="-122"/>
              </a:rPr>
              <a:t>排队延迟</a:t>
            </a:r>
            <a:r>
              <a:rPr lang="zh-CN" altLang="en-US">
                <a:latin typeface="仿宋" panose="02010609060101010101" pitchFamily="49" charset="-122"/>
                <a:ea typeface="仿宋" panose="02010609060101010101" pitchFamily="49" charset="-122"/>
                <a:cs typeface="仿宋" panose="02010609060101010101" pitchFamily="49" charset="-122"/>
              </a:rPr>
              <a:t>时，才会触发包重传（</a:t>
            </a:r>
            <a:r>
              <a:rPr lang="en-US" altLang="zh-CN">
                <a:latin typeface="仿宋" panose="02010609060101010101" pitchFamily="49" charset="-122"/>
                <a:ea typeface="仿宋" panose="02010609060101010101" pitchFamily="49" charset="-122"/>
                <a:cs typeface="仿宋" panose="02010609060101010101" pitchFamily="49" charset="-122"/>
              </a:rPr>
              <a:t>TCP-ACK</a:t>
            </a:r>
            <a:r>
              <a:rPr lang="zh-CN" altLang="en-US">
                <a:latin typeface="仿宋" panose="02010609060101010101" pitchFamily="49" charset="-122"/>
                <a:ea typeface="仿宋" panose="02010609060101010101" pitchFamily="49" charset="-122"/>
                <a:cs typeface="仿宋" panose="02010609060101010101" pitchFamily="49" charset="-122"/>
              </a:rPr>
              <a:t>机制）。但是数据中心大部分延迟来自于排队延迟，</a:t>
            </a:r>
            <a:r>
              <a:rPr lang="en-US" altLang="zh-CN">
                <a:latin typeface="仿宋" panose="02010609060101010101" pitchFamily="49" charset="-122"/>
                <a:ea typeface="仿宋" panose="02010609060101010101" pitchFamily="49" charset="-122"/>
                <a:cs typeface="仿宋" panose="02010609060101010101" pitchFamily="49" charset="-122"/>
              </a:rPr>
              <a:t>DRILL</a:t>
            </a:r>
            <a:r>
              <a:rPr lang="zh-CN" altLang="en-US">
                <a:latin typeface="仿宋" panose="02010609060101010101" pitchFamily="49" charset="-122"/>
                <a:ea typeface="仿宋" panose="02010609060101010101" pitchFamily="49" charset="-122"/>
                <a:cs typeface="仿宋" panose="02010609060101010101" pitchFamily="49" charset="-122"/>
              </a:rPr>
              <a:t>保证了良好的负载均衡，</a:t>
            </a:r>
            <a:endParaRPr lang="zh-CN" altLang="en-US">
              <a:latin typeface="仿宋" panose="02010609060101010101" pitchFamily="49" charset="-122"/>
              <a:ea typeface="仿宋" panose="02010609060101010101" pitchFamily="49" charset="-122"/>
              <a:cs typeface="仿宋" panose="02010609060101010101" pitchFamily="49" charset="-122"/>
            </a:endParaRPr>
          </a:p>
          <a:p>
            <a:pPr lvl="1" indent="0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altLang="zh-CN">
                <a:latin typeface="仿宋" panose="02010609060101010101" pitchFamily="49" charset="-122"/>
                <a:ea typeface="仿宋" panose="02010609060101010101" pitchFamily="49" charset="-122"/>
                <a:cs typeface="仿宋" panose="02010609060101010101" pitchFamily="49" charset="-122"/>
              </a:rPr>
              <a:t>   </a:t>
            </a:r>
            <a:r>
              <a:rPr lang="zh-CN" altLang="en-US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  <a:cs typeface="仿宋" panose="02010609060101010101" pitchFamily="49" charset="-122"/>
              </a:rPr>
              <a:t>线路延迟</a:t>
            </a:r>
            <a:r>
              <a:rPr lang="en-US" altLang="zh-CN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  <a:cs typeface="仿宋" panose="02010609060101010101" pitchFamily="49" charset="-122"/>
              </a:rPr>
              <a:t> &lt;&lt; </a:t>
            </a:r>
            <a:r>
              <a:rPr lang="zh-CN" altLang="en-US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  <a:cs typeface="仿宋" panose="02010609060101010101" pitchFamily="49" charset="-122"/>
              </a:rPr>
              <a:t>排队延迟</a:t>
            </a:r>
            <a:r>
              <a:rPr lang="en-US" altLang="zh-CN">
                <a:latin typeface="仿宋" panose="02010609060101010101" pitchFamily="49" charset="-122"/>
                <a:ea typeface="仿宋" panose="02010609060101010101" pitchFamily="49" charset="-122"/>
                <a:cs typeface="仿宋" panose="02010609060101010101" pitchFamily="49" charset="-122"/>
              </a:rPr>
              <a:t>,</a:t>
            </a:r>
            <a:r>
              <a:rPr lang="zh-CN" altLang="en-US">
                <a:latin typeface="仿宋" panose="02010609060101010101" pitchFamily="49" charset="-122"/>
                <a:ea typeface="仿宋" panose="02010609060101010101" pitchFamily="49" charset="-122"/>
                <a:cs typeface="仿宋" panose="02010609060101010101" pitchFamily="49" charset="-122"/>
              </a:rPr>
              <a:t>其包重传问题并不显著。</a:t>
            </a:r>
            <a:endParaRPr lang="zh-CN" altLang="en-US">
              <a:latin typeface="仿宋" panose="02010609060101010101" pitchFamily="49" charset="-122"/>
              <a:ea typeface="仿宋" panose="02010609060101010101" pitchFamily="49" charset="-122"/>
              <a:cs typeface="仿宋" panose="02010609060101010101" pitchFamily="49" charset="-122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>
                <a:latin typeface="仿宋" panose="02010609060101010101" pitchFamily="49" charset="-122"/>
                <a:ea typeface="仿宋" panose="02010609060101010101" pitchFamily="49" charset="-122"/>
                <a:cs typeface="仿宋" panose="02010609060101010101" pitchFamily="49" charset="-122"/>
              </a:rPr>
              <a:t>同时</a:t>
            </a:r>
            <a:r>
              <a:rPr lang="en-US" altLang="zh-CN">
                <a:latin typeface="仿宋" panose="02010609060101010101" pitchFamily="49" charset="-122"/>
                <a:ea typeface="仿宋" panose="02010609060101010101" pitchFamily="49" charset="-122"/>
                <a:cs typeface="仿宋" panose="02010609060101010101" pitchFamily="49" charset="-122"/>
              </a:rPr>
              <a:t>DRILL</a:t>
            </a:r>
            <a:r>
              <a:rPr lang="zh-CN" altLang="en-US">
                <a:latin typeface="仿宋" panose="02010609060101010101" pitchFamily="49" charset="-122"/>
                <a:ea typeface="仿宋" panose="02010609060101010101" pitchFamily="49" charset="-122"/>
                <a:cs typeface="仿宋" panose="02010609060101010101" pitchFamily="49" charset="-122"/>
              </a:rPr>
              <a:t>保留了解决包重传问题的方案</a:t>
            </a:r>
            <a:r>
              <a:rPr lang="en-US" altLang="zh-CN">
                <a:latin typeface="仿宋" panose="02010609060101010101" pitchFamily="49" charset="-122"/>
                <a:ea typeface="仿宋" panose="02010609060101010101" pitchFamily="49" charset="-122"/>
                <a:cs typeface="仿宋" panose="02010609060101010101" pitchFamily="49" charset="-122"/>
              </a:rPr>
              <a:t>——</a:t>
            </a:r>
            <a:r>
              <a:rPr lang="zh-CN" altLang="en-US">
                <a:latin typeface="仿宋" panose="02010609060101010101" pitchFamily="49" charset="-122"/>
                <a:ea typeface="仿宋" panose="02010609060101010101" pitchFamily="49" charset="-122"/>
                <a:cs typeface="仿宋" panose="02010609060101010101" pitchFamily="49" charset="-122"/>
              </a:rPr>
              <a:t>在终端主机引入</a:t>
            </a:r>
            <a:r>
              <a:rPr lang="en-US" altLang="zh-CN">
                <a:latin typeface="仿宋" panose="02010609060101010101" pitchFamily="49" charset="-122"/>
                <a:ea typeface="仿宋" panose="02010609060101010101" pitchFamily="49" charset="-122"/>
                <a:cs typeface="仿宋" panose="02010609060101010101" pitchFamily="49" charset="-122"/>
              </a:rPr>
              <a:t>stack</a:t>
            </a:r>
            <a:r>
              <a:rPr lang="zh-CN" altLang="en-US">
                <a:latin typeface="仿宋" panose="02010609060101010101" pitchFamily="49" charset="-122"/>
                <a:ea typeface="仿宋" panose="02010609060101010101" pitchFamily="49" charset="-122"/>
                <a:cs typeface="仿宋" panose="02010609060101010101" pitchFamily="49" charset="-122"/>
              </a:rPr>
              <a:t>来对包重排序。</a:t>
            </a:r>
            <a:endParaRPr lang="zh-CN" altLang="en-US">
              <a:latin typeface="仿宋" panose="02010609060101010101" pitchFamily="49" charset="-122"/>
              <a:ea typeface="仿宋" panose="02010609060101010101" pitchFamily="49" charset="-122"/>
              <a:cs typeface="仿宋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2"/>
          <a:srcRect b="3317"/>
          <a:stretch>
            <a:fillRect/>
          </a:stretch>
        </p:blipFill>
        <p:spPr>
          <a:xfrm>
            <a:off x="0" y="445753"/>
            <a:ext cx="12192000" cy="6412247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380520" y="220004"/>
            <a:ext cx="1208405" cy="5835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buClrTx/>
              <a:buSzTx/>
              <a:buFontTx/>
            </a:pPr>
            <a:r>
              <a:rPr kumimoji="1"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DRILL</a:t>
            </a:r>
            <a:endParaRPr kumimoji="1" lang="en-US" sz="3200" b="1" baseline="30000" dirty="0">
              <a:solidFill>
                <a:schemeClr val="tx1">
                  <a:lumMod val="85000"/>
                  <a:lumOff val="15000"/>
                </a:schemeClr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291590" y="949325"/>
            <a:ext cx="9091295" cy="1337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lnSpc>
                <a:spcPct val="150000"/>
              </a:lnSpc>
              <a:buFont typeface="Wingdings" panose="05000000000000000000" charset="0"/>
              <a:buChar char="u"/>
            </a:pPr>
            <a:r>
              <a:rPr lang="zh-CN">
                <a:latin typeface="仿宋" panose="02010609060101010101" pitchFamily="49" charset="-122"/>
                <a:ea typeface="仿宋" panose="02010609060101010101" pitchFamily="49" charset="-122"/>
                <a:cs typeface="仿宋" panose="02010609060101010101" pitchFamily="49" charset="-122"/>
              </a:rPr>
              <a:t>路径非对称问题</a:t>
            </a:r>
            <a:endParaRPr lang="zh-CN">
              <a:latin typeface="仿宋" panose="02010609060101010101" pitchFamily="49" charset="-122"/>
              <a:ea typeface="仿宋" panose="02010609060101010101" pitchFamily="49" charset="-122"/>
              <a:cs typeface="仿宋" panose="02010609060101010101" pitchFamily="49" charset="-122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>
                <a:latin typeface="仿宋" panose="02010609060101010101" pitchFamily="49" charset="-122"/>
                <a:ea typeface="仿宋" panose="02010609060101010101" pitchFamily="49" charset="-122"/>
                <a:cs typeface="仿宋" panose="02010609060101010101" pitchFamily="49" charset="-122"/>
              </a:rPr>
              <a:t>在控制平面对路径进行评估，近似地分解为微小的对称路径</a:t>
            </a:r>
            <a:endParaRPr lang="zh-CN">
              <a:latin typeface="仿宋" panose="02010609060101010101" pitchFamily="49" charset="-122"/>
              <a:ea typeface="仿宋" panose="02010609060101010101" pitchFamily="49" charset="-122"/>
              <a:cs typeface="仿宋" panose="02010609060101010101" pitchFamily="49" charset="-122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>
                <a:latin typeface="仿宋" panose="02010609060101010101" pitchFamily="49" charset="-122"/>
                <a:ea typeface="仿宋" panose="02010609060101010101" pitchFamily="49" charset="-122"/>
                <a:cs typeface="仿宋" panose="02010609060101010101" pitchFamily="49" charset="-122"/>
              </a:rPr>
              <a:t>（先构建</a:t>
            </a:r>
            <a:r>
              <a:rPr lang="zh-CN" altLang="en-US">
                <a:latin typeface="仿宋" panose="02010609060101010101" pitchFamily="49" charset="-122"/>
                <a:ea typeface="仿宋" panose="02010609060101010101" pitchFamily="49" charset="-122"/>
                <a:cs typeface="仿宋" panose="02010609060101010101" pitchFamily="49" charset="-122"/>
              </a:rPr>
              <a:t>带标签多向图</a:t>
            </a:r>
            <a:r>
              <a:rPr lang="en-US" altLang="zh-CN">
                <a:latin typeface="仿宋" panose="02010609060101010101" pitchFamily="49" charset="-122"/>
                <a:ea typeface="仿宋" panose="02010609060101010101" pitchFamily="49" charset="-122"/>
                <a:cs typeface="仿宋" panose="02010609060101010101" pitchFamily="49" charset="-122"/>
                <a:sym typeface="+mn-ea"/>
              </a:rPr>
              <a:t>Quiver</a:t>
            </a:r>
            <a:r>
              <a:rPr lang="zh-CN" altLang="en-US">
                <a:latin typeface="仿宋" panose="02010609060101010101" pitchFamily="49" charset="-122"/>
                <a:ea typeface="仿宋" panose="02010609060101010101" pitchFamily="49" charset="-122"/>
                <a:cs typeface="仿宋" panose="02010609060101010101" pitchFamily="49" charset="-122"/>
              </a:rPr>
              <a:t>，然后分解）</a:t>
            </a:r>
            <a:endParaRPr lang="zh-CN" altLang="en-US">
              <a:latin typeface="仿宋" panose="02010609060101010101" pitchFamily="49" charset="-122"/>
              <a:ea typeface="仿宋" panose="02010609060101010101" pitchFamily="49" charset="-122"/>
              <a:cs typeface="仿宋" panose="02010609060101010101" pitchFamily="49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6470" y="2743835"/>
            <a:ext cx="6953250" cy="16954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/>
          <a:srcRect b="3317"/>
          <a:stretch>
            <a:fillRect/>
          </a:stretch>
        </p:blipFill>
        <p:spPr>
          <a:xfrm>
            <a:off x="0" y="445753"/>
            <a:ext cx="12192000" cy="6412247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380520" y="220004"/>
            <a:ext cx="2230120" cy="5835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Incast</a:t>
            </a:r>
            <a:r>
              <a:rPr kumimoji="1" lang="zh-CN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问题</a:t>
            </a:r>
            <a:endParaRPr kumimoji="1" lang="zh-CN" altLang="en-US" sz="3200" b="1" dirty="0">
              <a:solidFill>
                <a:schemeClr val="tx1">
                  <a:lumMod val="85000"/>
                  <a:lumOff val="15000"/>
                </a:schemeClr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004" y="1372786"/>
            <a:ext cx="5526508" cy="296874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8516" y="1372786"/>
            <a:ext cx="3517725" cy="3068534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315155" y="4791505"/>
            <a:ext cx="9561689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Tx/>
              <a:buSzTx/>
              <a:buFontTx/>
            </a:pPr>
            <a:r>
              <a:rPr kumimoji="1"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Incast：多对一传输场景下，缓冲区大小不够用，进而出现队列溢出丢包，导致数据传输速度/吞吐量大幅度降低</a:t>
            </a:r>
            <a:endParaRPr kumimoji="1"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2"/>
          <a:srcRect b="3317"/>
          <a:stretch>
            <a:fillRect/>
          </a:stretch>
        </p:blipFill>
        <p:spPr>
          <a:xfrm>
            <a:off x="0" y="445753"/>
            <a:ext cx="12192000" cy="6412247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380520" y="220004"/>
            <a:ext cx="1208405" cy="5835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buClrTx/>
              <a:buSzTx/>
              <a:buFontTx/>
            </a:pPr>
            <a:r>
              <a:rPr kumimoji="1"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DRILL</a:t>
            </a:r>
            <a:endParaRPr kumimoji="1" lang="en-US" sz="3200" b="1" baseline="30000" dirty="0">
              <a:solidFill>
                <a:schemeClr val="tx1">
                  <a:lumMod val="85000"/>
                  <a:lumOff val="15000"/>
                </a:schemeClr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291590" y="949325"/>
            <a:ext cx="9091295" cy="1337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lnSpc>
                <a:spcPct val="150000"/>
              </a:lnSpc>
              <a:buFont typeface="Wingdings" panose="05000000000000000000" charset="0"/>
              <a:buChar char="u"/>
            </a:pPr>
            <a:r>
              <a:rPr lang="zh-CN">
                <a:latin typeface="仿宋" panose="02010609060101010101" pitchFamily="49" charset="-122"/>
                <a:ea typeface="仿宋" panose="02010609060101010101" pitchFamily="49" charset="-122"/>
                <a:cs typeface="仿宋" panose="02010609060101010101" pitchFamily="49" charset="-122"/>
              </a:rPr>
              <a:t>路径非对称问题</a:t>
            </a:r>
            <a:endParaRPr lang="zh-CN">
              <a:latin typeface="仿宋" panose="02010609060101010101" pitchFamily="49" charset="-122"/>
              <a:ea typeface="仿宋" panose="02010609060101010101" pitchFamily="49" charset="-122"/>
              <a:cs typeface="仿宋" panose="02010609060101010101" pitchFamily="49" charset="-122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>
                <a:latin typeface="仿宋" panose="02010609060101010101" pitchFamily="49" charset="-122"/>
                <a:ea typeface="仿宋" panose="02010609060101010101" pitchFamily="49" charset="-122"/>
                <a:cs typeface="仿宋" panose="02010609060101010101" pitchFamily="49" charset="-122"/>
              </a:rPr>
              <a:t>在控制平面对路径进行评估，近似地分解为微小的对称路径</a:t>
            </a:r>
            <a:endParaRPr lang="zh-CN">
              <a:latin typeface="仿宋" panose="02010609060101010101" pitchFamily="49" charset="-122"/>
              <a:ea typeface="仿宋" panose="02010609060101010101" pitchFamily="49" charset="-122"/>
              <a:cs typeface="仿宋" panose="02010609060101010101" pitchFamily="49" charset="-122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>
                <a:latin typeface="仿宋" panose="02010609060101010101" pitchFamily="49" charset="-122"/>
                <a:ea typeface="仿宋" panose="02010609060101010101" pitchFamily="49" charset="-122"/>
                <a:cs typeface="仿宋" panose="02010609060101010101" pitchFamily="49" charset="-122"/>
              </a:rPr>
              <a:t>（先构建</a:t>
            </a:r>
            <a:r>
              <a:rPr lang="zh-CN" altLang="en-US">
                <a:latin typeface="仿宋" panose="02010609060101010101" pitchFamily="49" charset="-122"/>
                <a:ea typeface="仿宋" panose="02010609060101010101" pitchFamily="49" charset="-122"/>
                <a:cs typeface="仿宋" panose="02010609060101010101" pitchFamily="49" charset="-122"/>
              </a:rPr>
              <a:t>带标签多向图</a:t>
            </a:r>
            <a:r>
              <a:rPr lang="en-US" altLang="zh-CN">
                <a:latin typeface="仿宋" panose="02010609060101010101" pitchFamily="49" charset="-122"/>
                <a:ea typeface="仿宋" panose="02010609060101010101" pitchFamily="49" charset="-122"/>
                <a:cs typeface="仿宋" panose="02010609060101010101" pitchFamily="49" charset="-122"/>
                <a:sym typeface="+mn-ea"/>
              </a:rPr>
              <a:t>Quiver</a:t>
            </a:r>
            <a:r>
              <a:rPr lang="zh-CN" altLang="en-US">
                <a:latin typeface="仿宋" panose="02010609060101010101" pitchFamily="49" charset="-122"/>
                <a:ea typeface="仿宋" panose="02010609060101010101" pitchFamily="49" charset="-122"/>
                <a:cs typeface="仿宋" panose="02010609060101010101" pitchFamily="49" charset="-122"/>
              </a:rPr>
              <a:t>，然后分解）</a:t>
            </a:r>
            <a:endParaRPr lang="zh-CN" altLang="en-US">
              <a:latin typeface="仿宋" panose="02010609060101010101" pitchFamily="49" charset="-122"/>
              <a:ea typeface="仿宋" panose="02010609060101010101" pitchFamily="49" charset="-122"/>
              <a:cs typeface="仿宋" panose="02010609060101010101" pitchFamily="49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3785" y="2767330"/>
            <a:ext cx="6562725" cy="280035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5543550" y="3734435"/>
            <a:ext cx="75565" cy="104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8" name="直接连接符 7"/>
          <p:cNvCxnSpPr/>
          <p:nvPr/>
        </p:nvCxnSpPr>
        <p:spPr>
          <a:xfrm>
            <a:off x="2933700" y="4738370"/>
            <a:ext cx="209550" cy="85725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 flipV="1">
            <a:off x="2990850" y="4690745"/>
            <a:ext cx="101600" cy="187325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2"/>
          <a:srcRect b="3317"/>
          <a:stretch>
            <a:fillRect/>
          </a:stretch>
        </p:blipFill>
        <p:spPr>
          <a:xfrm>
            <a:off x="0" y="445753"/>
            <a:ext cx="12192000" cy="6412247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380520" y="220004"/>
            <a:ext cx="1208405" cy="5835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buClrTx/>
              <a:buSzTx/>
              <a:buFontTx/>
            </a:pPr>
            <a:r>
              <a:rPr kumimoji="1"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DRILL</a:t>
            </a:r>
            <a:endParaRPr kumimoji="1" lang="en-US" sz="3200" b="1" baseline="30000" dirty="0">
              <a:solidFill>
                <a:schemeClr val="tx1">
                  <a:lumMod val="85000"/>
                  <a:lumOff val="15000"/>
                </a:schemeClr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291590" y="949325"/>
            <a:ext cx="9091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lnSpc>
                <a:spcPct val="150000"/>
              </a:lnSpc>
              <a:buFont typeface="Wingdings" panose="05000000000000000000" charset="0"/>
              <a:buChar char="u"/>
            </a:pPr>
            <a:r>
              <a:rPr lang="en-US" altLang="zh-CN">
                <a:latin typeface="仿宋" panose="02010609060101010101" pitchFamily="49" charset="-122"/>
                <a:ea typeface="仿宋" panose="02010609060101010101" pitchFamily="49" charset="-122"/>
                <a:cs typeface="仿宋" panose="02010609060101010101" pitchFamily="49" charset="-122"/>
              </a:rPr>
              <a:t>Evaluation</a:t>
            </a:r>
            <a:endParaRPr lang="zh-CN">
              <a:latin typeface="仿宋" panose="02010609060101010101" pitchFamily="49" charset="-122"/>
              <a:ea typeface="仿宋" panose="02010609060101010101" pitchFamily="49" charset="-122"/>
              <a:cs typeface="仿宋" panose="02010609060101010101" pitchFamily="49" charset="-122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en-US" altLang="zh-CN">
                <a:latin typeface="仿宋" panose="02010609060101010101" pitchFamily="49" charset="-122"/>
                <a:ea typeface="仿宋" panose="02010609060101010101" pitchFamily="49" charset="-122"/>
                <a:cs typeface="仿宋" panose="02010609060101010101" pitchFamily="49" charset="-122"/>
              </a:rPr>
              <a:t>symmetric clos</a:t>
            </a:r>
            <a:endParaRPr lang="en-US" altLang="zh-CN">
              <a:latin typeface="仿宋" panose="02010609060101010101" pitchFamily="49" charset="-122"/>
              <a:ea typeface="仿宋" panose="02010609060101010101" pitchFamily="49" charset="-122"/>
              <a:cs typeface="仿宋" panose="02010609060101010101" pitchFamily="49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543550" y="3734435"/>
            <a:ext cx="75565" cy="104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755" y="2608580"/>
            <a:ext cx="11591925" cy="20859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62405" y="1799590"/>
            <a:ext cx="4686300" cy="452437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6540" y="1570990"/>
            <a:ext cx="5476875" cy="47529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4"/>
          <a:srcRect b="3317"/>
          <a:stretch>
            <a:fillRect/>
          </a:stretch>
        </p:blipFill>
        <p:spPr>
          <a:xfrm>
            <a:off x="0" y="445753"/>
            <a:ext cx="12192000" cy="6412247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380520" y="220004"/>
            <a:ext cx="1208405" cy="5835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buClrTx/>
              <a:buSzTx/>
              <a:buFontTx/>
            </a:pPr>
            <a:r>
              <a:rPr kumimoji="1"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DRILL</a:t>
            </a:r>
            <a:endParaRPr kumimoji="1" lang="en-US" sz="3200" b="1" baseline="30000" dirty="0">
              <a:solidFill>
                <a:schemeClr val="tx1">
                  <a:lumMod val="85000"/>
                  <a:lumOff val="15000"/>
                </a:schemeClr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282065" y="949325"/>
            <a:ext cx="1051941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lnSpc>
                <a:spcPct val="150000"/>
              </a:lnSpc>
              <a:buFont typeface="Wingdings" panose="05000000000000000000" charset="0"/>
              <a:buChar char="u"/>
            </a:pPr>
            <a:r>
              <a:rPr lang="en-US" altLang="zh-CN">
                <a:latin typeface="仿宋" panose="02010609060101010101" pitchFamily="49" charset="-122"/>
                <a:ea typeface="仿宋" panose="02010609060101010101" pitchFamily="49" charset="-122"/>
                <a:cs typeface="仿宋" panose="02010609060101010101" pitchFamily="49" charset="-122"/>
              </a:rPr>
              <a:t>Evaluation</a:t>
            </a:r>
            <a:endParaRPr lang="zh-CN">
              <a:latin typeface="仿宋" panose="02010609060101010101" pitchFamily="49" charset="-122"/>
              <a:ea typeface="仿宋" panose="02010609060101010101" pitchFamily="49" charset="-122"/>
              <a:cs typeface="仿宋" panose="02010609060101010101" pitchFamily="49" charset="-122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en-US" altLang="zh-CN">
                <a:latin typeface="仿宋" panose="02010609060101010101" pitchFamily="49" charset="-122"/>
                <a:ea typeface="仿宋" panose="02010609060101010101" pitchFamily="49" charset="-122"/>
                <a:cs typeface="仿宋" panose="02010609060101010101" pitchFamily="49" charset="-122"/>
              </a:rPr>
              <a:t>scalability					</a:t>
            </a:r>
            <a:r>
              <a:rPr lang="en-US" altLang="zh-CN" sz="1400" b="1">
                <a:latin typeface="仿宋" panose="02010609060101010101" pitchFamily="49" charset="-122"/>
                <a:ea typeface="仿宋" panose="02010609060101010101" pitchFamily="49" charset="-122"/>
                <a:cs typeface="仿宋" panose="02010609060101010101" pitchFamily="49" charset="-122"/>
              </a:rPr>
              <a:t>CDF（cumulative distribution function）</a:t>
            </a:r>
            <a:endParaRPr lang="en-US" altLang="zh-CN" sz="1400" b="1">
              <a:latin typeface="仿宋" panose="02010609060101010101" pitchFamily="49" charset="-122"/>
              <a:ea typeface="仿宋" panose="02010609060101010101" pitchFamily="49" charset="-122"/>
              <a:cs typeface="仿宋" panose="02010609060101010101" pitchFamily="49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543550" y="3734435"/>
            <a:ext cx="75565" cy="104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2"/>
          <a:srcRect b="3317"/>
          <a:stretch>
            <a:fillRect/>
          </a:stretch>
        </p:blipFill>
        <p:spPr>
          <a:xfrm>
            <a:off x="0" y="445753"/>
            <a:ext cx="12192000" cy="6412247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380520" y="220004"/>
            <a:ext cx="1208405" cy="5835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buClrTx/>
              <a:buSzTx/>
              <a:buFontTx/>
            </a:pPr>
            <a:r>
              <a:rPr kumimoji="1"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DRILL</a:t>
            </a:r>
            <a:endParaRPr kumimoji="1" lang="en-US" sz="3200" b="1" baseline="30000" dirty="0">
              <a:solidFill>
                <a:schemeClr val="tx1">
                  <a:lumMod val="85000"/>
                  <a:lumOff val="15000"/>
                </a:schemeClr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291590" y="949325"/>
            <a:ext cx="9091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lnSpc>
                <a:spcPct val="150000"/>
              </a:lnSpc>
              <a:buFont typeface="Wingdings" panose="05000000000000000000" charset="0"/>
              <a:buChar char="u"/>
            </a:pPr>
            <a:r>
              <a:rPr lang="en-US" altLang="zh-CN">
                <a:latin typeface="仿宋" panose="02010609060101010101" pitchFamily="49" charset="-122"/>
                <a:ea typeface="仿宋" panose="02010609060101010101" pitchFamily="49" charset="-122"/>
                <a:cs typeface="仿宋" panose="02010609060101010101" pitchFamily="49" charset="-122"/>
              </a:rPr>
              <a:t>Evaluation</a:t>
            </a:r>
            <a:endParaRPr lang="zh-CN">
              <a:latin typeface="仿宋" panose="02010609060101010101" pitchFamily="49" charset="-122"/>
              <a:ea typeface="仿宋" panose="02010609060101010101" pitchFamily="49" charset="-122"/>
              <a:cs typeface="仿宋" panose="02010609060101010101" pitchFamily="49" charset="-122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en-US" altLang="zh-CN">
                <a:latin typeface="仿宋" panose="02010609060101010101" pitchFamily="49" charset="-122"/>
                <a:ea typeface="仿宋" panose="02010609060101010101" pitchFamily="49" charset="-122"/>
                <a:cs typeface="仿宋" panose="02010609060101010101" pitchFamily="49" charset="-122"/>
              </a:rPr>
              <a:t>packet reorder &amp;&amp; link failure</a:t>
            </a:r>
            <a:endParaRPr lang="en-US" altLang="zh-CN">
              <a:latin typeface="仿宋" panose="02010609060101010101" pitchFamily="49" charset="-122"/>
              <a:ea typeface="仿宋" panose="02010609060101010101" pitchFamily="49" charset="-122"/>
              <a:cs typeface="仿宋" panose="02010609060101010101" pitchFamily="49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543550" y="3734435"/>
            <a:ext cx="75565" cy="104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105" y="3839210"/>
            <a:ext cx="11782425" cy="25146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0485" y="0"/>
            <a:ext cx="4210050" cy="4114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2"/>
          <a:srcRect b="3317"/>
          <a:stretch>
            <a:fillRect/>
          </a:stretch>
        </p:blipFill>
        <p:spPr>
          <a:xfrm>
            <a:off x="0" y="445753"/>
            <a:ext cx="12192000" cy="6412247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380520" y="220004"/>
            <a:ext cx="1208405" cy="5835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buClrTx/>
              <a:buSzTx/>
              <a:buFontTx/>
            </a:pPr>
            <a:r>
              <a:rPr kumimoji="1"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DRILL</a:t>
            </a:r>
            <a:endParaRPr kumimoji="1" lang="en-US" sz="3200" b="1" baseline="30000" dirty="0">
              <a:solidFill>
                <a:schemeClr val="tx1">
                  <a:lumMod val="85000"/>
                  <a:lumOff val="15000"/>
                </a:schemeClr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291590" y="949325"/>
            <a:ext cx="9091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lnSpc>
                <a:spcPct val="150000"/>
              </a:lnSpc>
              <a:buFont typeface="Wingdings" panose="05000000000000000000" charset="0"/>
              <a:buChar char="u"/>
            </a:pPr>
            <a:r>
              <a:rPr lang="en-US" altLang="zh-CN">
                <a:latin typeface="仿宋" panose="02010609060101010101" pitchFamily="49" charset="-122"/>
                <a:ea typeface="仿宋" panose="02010609060101010101" pitchFamily="49" charset="-122"/>
                <a:cs typeface="仿宋" panose="02010609060101010101" pitchFamily="49" charset="-122"/>
              </a:rPr>
              <a:t>Evaluation</a:t>
            </a:r>
            <a:endParaRPr lang="zh-CN">
              <a:latin typeface="仿宋" panose="02010609060101010101" pitchFamily="49" charset="-122"/>
              <a:ea typeface="仿宋" panose="02010609060101010101" pitchFamily="49" charset="-122"/>
              <a:cs typeface="仿宋" panose="02010609060101010101" pitchFamily="49" charset="-122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en-US" altLang="zh-CN">
                <a:latin typeface="仿宋" panose="02010609060101010101" pitchFamily="49" charset="-122"/>
                <a:ea typeface="仿宋" panose="02010609060101010101" pitchFamily="49" charset="-122"/>
                <a:cs typeface="仿宋" panose="02010609060101010101" pitchFamily="49" charset="-122"/>
              </a:rPr>
              <a:t>asymmetric</a:t>
            </a:r>
            <a:endParaRPr lang="en-US" altLang="zh-CN">
              <a:latin typeface="仿宋" panose="02010609060101010101" pitchFamily="49" charset="-122"/>
              <a:ea typeface="仿宋" panose="02010609060101010101" pitchFamily="49" charset="-122"/>
              <a:cs typeface="仿宋" panose="02010609060101010101" pitchFamily="49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543550" y="3734435"/>
            <a:ext cx="75565" cy="104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2565" y="2017395"/>
            <a:ext cx="4838700" cy="42195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2"/>
          <a:srcRect b="3317"/>
          <a:stretch>
            <a:fillRect/>
          </a:stretch>
        </p:blipFill>
        <p:spPr>
          <a:xfrm>
            <a:off x="0" y="445753"/>
            <a:ext cx="12192000" cy="6412247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380520" y="220004"/>
            <a:ext cx="1208405" cy="5835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buClrTx/>
              <a:buSzTx/>
              <a:buFontTx/>
            </a:pPr>
            <a:r>
              <a:rPr kumimoji="1"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DRILL</a:t>
            </a:r>
            <a:endParaRPr kumimoji="1" lang="en-US" sz="3200" b="1" baseline="30000" dirty="0">
              <a:solidFill>
                <a:schemeClr val="tx1">
                  <a:lumMod val="85000"/>
                  <a:lumOff val="15000"/>
                </a:schemeClr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291590" y="949325"/>
            <a:ext cx="9091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lnSpc>
                <a:spcPct val="150000"/>
              </a:lnSpc>
              <a:buFont typeface="Wingdings" panose="05000000000000000000" charset="0"/>
              <a:buChar char="u"/>
            </a:pPr>
            <a:r>
              <a:rPr lang="en-US" altLang="zh-CN">
                <a:latin typeface="仿宋" panose="02010609060101010101" pitchFamily="49" charset="-122"/>
                <a:ea typeface="仿宋" panose="02010609060101010101" pitchFamily="49" charset="-122"/>
                <a:cs typeface="仿宋" panose="02010609060101010101" pitchFamily="49" charset="-122"/>
              </a:rPr>
              <a:t>Evaluation</a:t>
            </a:r>
            <a:endParaRPr lang="zh-CN">
              <a:latin typeface="仿宋" panose="02010609060101010101" pitchFamily="49" charset="-122"/>
              <a:ea typeface="仿宋" panose="02010609060101010101" pitchFamily="49" charset="-122"/>
              <a:cs typeface="仿宋" panose="02010609060101010101" pitchFamily="49" charset="-122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en-US" altLang="zh-CN">
                <a:latin typeface="仿宋" panose="02010609060101010101" pitchFamily="49" charset="-122"/>
                <a:ea typeface="仿宋" panose="02010609060101010101" pitchFamily="49" charset="-122"/>
                <a:cs typeface="仿宋" panose="02010609060101010101" pitchFamily="49" charset="-122"/>
              </a:rPr>
              <a:t>incast problem</a:t>
            </a:r>
            <a:endParaRPr lang="en-US" altLang="zh-CN">
              <a:latin typeface="仿宋" panose="02010609060101010101" pitchFamily="49" charset="-122"/>
              <a:ea typeface="仿宋" panose="02010609060101010101" pitchFamily="49" charset="-122"/>
              <a:cs typeface="仿宋" panose="02010609060101010101" pitchFamily="49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543550" y="3734435"/>
            <a:ext cx="75565" cy="104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910" y="1842770"/>
            <a:ext cx="10391775" cy="249555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8035" y="4347845"/>
            <a:ext cx="5343525" cy="19621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/>
          <a:srcRect b="3317"/>
          <a:stretch>
            <a:fillRect/>
          </a:stretch>
        </p:blipFill>
        <p:spPr>
          <a:xfrm>
            <a:off x="0" y="437498"/>
            <a:ext cx="12192000" cy="6412247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380520" y="220004"/>
            <a:ext cx="2230120" cy="5835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buClrTx/>
              <a:buSzTx/>
              <a:buFontTx/>
            </a:pPr>
            <a:r>
              <a:rPr kumimoji="1" lang="en-US" altLang="zh-CN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  <a:sym typeface="+mn-ea"/>
              </a:rPr>
              <a:t>Incast</a:t>
            </a:r>
            <a:r>
              <a:rPr kumimoji="1" lang="zh-CN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  <a:sym typeface="+mn-ea"/>
              </a:rPr>
              <a:t>问题</a:t>
            </a:r>
            <a:endParaRPr kumimoji="1" lang="zh-CN" altLang="en-US" sz="3200" b="1" dirty="0">
              <a:solidFill>
                <a:schemeClr val="tx1">
                  <a:lumMod val="85000"/>
                  <a:lumOff val="15000"/>
                </a:schemeClr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2666" y="1030528"/>
            <a:ext cx="7226667" cy="3413279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693333" y="4809067"/>
            <a:ext cx="8985956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仿宋" panose="02010609060101010101" pitchFamily="49" charset="-122"/>
                <a:ea typeface="仿宋" panose="02010609060101010101" pitchFamily="49" charset="-122"/>
                <a:cs typeface="仿宋" panose="02010609060101010101" pitchFamily="49" charset="-122"/>
              </a:rPr>
              <a:t>云</a:t>
            </a:r>
            <a:r>
              <a:rPr lang="zh-CN" altLang="en-US" sz="2800" dirty="0" smtClean="0">
                <a:latin typeface="仿宋" panose="02010609060101010101" pitchFamily="49" charset="-122"/>
                <a:ea typeface="仿宋" panose="02010609060101010101" pitchFamily="49" charset="-122"/>
                <a:cs typeface="仿宋" panose="02010609060101010101" pitchFamily="49" charset="-122"/>
              </a:rPr>
              <a:t>网络平台下发生</a:t>
            </a:r>
            <a:r>
              <a:rPr lang="en-US" altLang="zh-CN" sz="2800" dirty="0" err="1" smtClean="0">
                <a:latin typeface="仿宋" panose="02010609060101010101" pitchFamily="49" charset="-122"/>
                <a:ea typeface="仿宋" panose="02010609060101010101" pitchFamily="49" charset="-122"/>
                <a:cs typeface="仿宋" panose="02010609060101010101" pitchFamily="49" charset="-122"/>
              </a:rPr>
              <a:t>Incast</a:t>
            </a:r>
            <a:r>
              <a:rPr lang="zh-CN" altLang="en-US" sz="2800" dirty="0" smtClean="0">
                <a:latin typeface="仿宋" panose="02010609060101010101" pitchFamily="49" charset="-122"/>
                <a:ea typeface="仿宋" panose="02010609060101010101" pitchFamily="49" charset="-122"/>
                <a:cs typeface="仿宋" panose="02010609060101010101" pitchFamily="49" charset="-122"/>
              </a:rPr>
              <a:t>，还容易导致性能隔离被打破，即当某一</a:t>
            </a:r>
            <a:r>
              <a:rPr lang="en-US" altLang="zh-CN" sz="2800" dirty="0" smtClean="0">
                <a:latin typeface="仿宋" panose="02010609060101010101" pitchFamily="49" charset="-122"/>
                <a:ea typeface="仿宋" panose="02010609060101010101" pitchFamily="49" charset="-122"/>
                <a:cs typeface="仿宋" panose="02010609060101010101" pitchFamily="49" charset="-122"/>
              </a:rPr>
              <a:t>VM</a:t>
            </a:r>
            <a:r>
              <a:rPr lang="zh-CN" altLang="en-US" sz="2800" dirty="0" smtClean="0">
                <a:latin typeface="仿宋" panose="02010609060101010101" pitchFamily="49" charset="-122"/>
                <a:ea typeface="仿宋" panose="02010609060101010101" pitchFamily="49" charset="-122"/>
                <a:cs typeface="仿宋" panose="02010609060101010101" pitchFamily="49" charset="-122"/>
              </a:rPr>
              <a:t>产生</a:t>
            </a:r>
            <a:r>
              <a:rPr lang="en-US" altLang="zh-CN" sz="2800" dirty="0" err="1" smtClean="0">
                <a:latin typeface="仿宋" panose="02010609060101010101" pitchFamily="49" charset="-122"/>
                <a:ea typeface="仿宋" panose="02010609060101010101" pitchFamily="49" charset="-122"/>
                <a:cs typeface="仿宋" panose="02010609060101010101" pitchFamily="49" charset="-122"/>
              </a:rPr>
              <a:t>Incast</a:t>
            </a:r>
            <a:r>
              <a:rPr lang="zh-CN" altLang="en-US" sz="2800" dirty="0" smtClean="0">
                <a:latin typeface="仿宋" panose="02010609060101010101" pitchFamily="49" charset="-122"/>
                <a:ea typeface="仿宋" panose="02010609060101010101" pitchFamily="49" charset="-122"/>
                <a:cs typeface="仿宋" panose="02010609060101010101" pitchFamily="49" charset="-122"/>
              </a:rPr>
              <a:t>问题时，同一</a:t>
            </a:r>
            <a:r>
              <a:rPr lang="en-US" altLang="zh-CN" sz="2800" dirty="0" smtClean="0">
                <a:latin typeface="仿宋" panose="02010609060101010101" pitchFamily="49" charset="-122"/>
                <a:ea typeface="仿宋" panose="02010609060101010101" pitchFamily="49" charset="-122"/>
                <a:cs typeface="仿宋" panose="02010609060101010101" pitchFamily="49" charset="-122"/>
              </a:rPr>
              <a:t>Host</a:t>
            </a:r>
            <a:r>
              <a:rPr lang="zh-CN" altLang="en-US" sz="2800" dirty="0" smtClean="0">
                <a:latin typeface="仿宋" panose="02010609060101010101" pitchFamily="49" charset="-122"/>
                <a:ea typeface="仿宋" panose="02010609060101010101" pitchFamily="49" charset="-122"/>
                <a:cs typeface="仿宋" panose="02010609060101010101" pitchFamily="49" charset="-122"/>
              </a:rPr>
              <a:t>的其他</a:t>
            </a:r>
            <a:r>
              <a:rPr lang="en-US" altLang="zh-CN" sz="2800" dirty="0" smtClean="0">
                <a:latin typeface="仿宋" panose="02010609060101010101" pitchFamily="49" charset="-122"/>
                <a:ea typeface="仿宋" panose="02010609060101010101" pitchFamily="49" charset="-122"/>
                <a:cs typeface="仿宋" panose="02010609060101010101" pitchFamily="49" charset="-122"/>
              </a:rPr>
              <a:t>VM</a:t>
            </a:r>
            <a:r>
              <a:rPr lang="zh-CN" altLang="en-US" sz="2800" dirty="0" smtClean="0">
                <a:latin typeface="仿宋" panose="02010609060101010101" pitchFamily="49" charset="-122"/>
                <a:ea typeface="仿宋" panose="02010609060101010101" pitchFamily="49" charset="-122"/>
                <a:cs typeface="仿宋" panose="02010609060101010101" pitchFamily="49" charset="-122"/>
              </a:rPr>
              <a:t>的性能也受到影响</a:t>
            </a:r>
            <a:endParaRPr lang="en-US" sz="2800" dirty="0">
              <a:latin typeface="仿宋" panose="02010609060101010101" pitchFamily="49" charset="-122"/>
              <a:ea typeface="仿宋" panose="02010609060101010101" pitchFamily="49" charset="-122"/>
              <a:cs typeface="仿宋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1"/>
          <a:srcRect b="3317"/>
          <a:stretch>
            <a:fillRect/>
          </a:stretch>
        </p:blipFill>
        <p:spPr>
          <a:xfrm>
            <a:off x="0" y="445753"/>
            <a:ext cx="12192000" cy="6412247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25829" y="1329902"/>
            <a:ext cx="10940342" cy="3285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2400" dirty="0" smtClean="0">
              <a:latin typeface="仿宋" panose="02010609060101010101" pitchFamily="49" charset="-122"/>
              <a:ea typeface="仿宋" panose="02010609060101010101" pitchFamily="49" charset="-122"/>
              <a:cs typeface="仿宋" panose="02010609060101010101" pitchFamily="49" charset="-122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zh-CN" altLang="en-US" sz="2400" dirty="0" smtClean="0">
                <a:latin typeface="仿宋" panose="02010609060101010101" pitchFamily="49" charset="-122"/>
                <a:ea typeface="仿宋" panose="02010609060101010101" pitchFamily="49" charset="-122"/>
                <a:cs typeface="仿宋" panose="02010609060101010101" pitchFamily="49" charset="-122"/>
              </a:rPr>
              <a:t>在</a:t>
            </a:r>
            <a:r>
              <a:rPr lang="zh-CN" altLang="en-US" sz="2400" dirty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  <a:cs typeface="仿宋" panose="02010609060101010101" pitchFamily="49" charset="-122"/>
              </a:rPr>
              <a:t>在线数据密集型应用（如大数据中心）</a:t>
            </a:r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  <a:cs typeface="仿宋" panose="02010609060101010101" pitchFamily="49" charset="-122"/>
              </a:rPr>
              <a:t>中，</a:t>
            </a:r>
            <a:r>
              <a:rPr lang="zh-CN" altLang="en-US" sz="2400" dirty="0" smtClean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  <a:cs typeface="仿宋" panose="02010609060101010101" pitchFamily="49" charset="-122"/>
              </a:rPr>
              <a:t>分治</a:t>
            </a:r>
            <a:r>
              <a:rPr lang="zh-CN" altLang="en-US" sz="2400" dirty="0" smtClean="0">
                <a:latin typeface="仿宋" panose="02010609060101010101" pitchFamily="49" charset="-122"/>
                <a:ea typeface="仿宋" panose="02010609060101010101" pitchFamily="49" charset="-122"/>
                <a:cs typeface="仿宋" panose="02010609060101010101" pitchFamily="49" charset="-122"/>
              </a:rPr>
              <a:t>（</a:t>
            </a:r>
            <a:r>
              <a:rPr lang="en-US" altLang="zh-CN" sz="2400" dirty="0">
                <a:latin typeface="仿宋" panose="02010609060101010101" pitchFamily="49" charset="-122"/>
                <a:ea typeface="仿宋" panose="02010609060101010101" pitchFamily="49" charset="-122"/>
                <a:cs typeface="仿宋" panose="02010609060101010101" pitchFamily="49" charset="-122"/>
              </a:rPr>
              <a:t>divide and conquer</a:t>
            </a:r>
            <a:r>
              <a:rPr lang="zh-CN" altLang="en-US" sz="2400" dirty="0" smtClean="0">
                <a:latin typeface="仿宋" panose="02010609060101010101" pitchFamily="49" charset="-122"/>
                <a:ea typeface="仿宋" panose="02010609060101010101" pitchFamily="49" charset="-122"/>
                <a:cs typeface="仿宋" panose="02010609060101010101" pitchFamily="49" charset="-122"/>
              </a:rPr>
              <a:t>）方法</a:t>
            </a:r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  <a:cs typeface="仿宋" panose="02010609060101010101" pitchFamily="49" charset="-122"/>
              </a:rPr>
              <a:t>被广泛</a:t>
            </a:r>
            <a:r>
              <a:rPr lang="zh-CN" altLang="en-US" sz="2400" dirty="0" smtClean="0">
                <a:latin typeface="仿宋" panose="02010609060101010101" pitchFamily="49" charset="-122"/>
                <a:ea typeface="仿宋" panose="02010609060101010101" pitchFamily="49" charset="-122"/>
                <a:cs typeface="仿宋" panose="02010609060101010101" pitchFamily="49" charset="-122"/>
              </a:rPr>
              <a:t>应用的</a:t>
            </a:r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  <a:cs typeface="仿宋" panose="02010609060101010101" pitchFamily="49" charset="-122"/>
              </a:rPr>
              <a:t>计算范式中，如</a:t>
            </a:r>
            <a:r>
              <a:rPr lang="en-US" altLang="zh-CN" sz="2400" dirty="0" err="1">
                <a:latin typeface="仿宋" panose="02010609060101010101" pitchFamily="49" charset="-122"/>
                <a:ea typeface="仿宋" panose="02010609060101010101" pitchFamily="49" charset="-122"/>
                <a:cs typeface="仿宋" panose="02010609060101010101" pitchFamily="49" charset="-122"/>
              </a:rPr>
              <a:t>MapReduce</a:t>
            </a:r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  <a:cs typeface="仿宋" panose="02010609060101010101" pitchFamily="49" charset="-122"/>
              </a:rPr>
              <a:t>、</a:t>
            </a:r>
            <a:r>
              <a:rPr lang="en-US" altLang="zh-CN" sz="2400" dirty="0">
                <a:latin typeface="仿宋" panose="02010609060101010101" pitchFamily="49" charset="-122"/>
                <a:ea typeface="仿宋" panose="02010609060101010101" pitchFamily="49" charset="-122"/>
                <a:cs typeface="仿宋" panose="02010609060101010101" pitchFamily="49" charset="-122"/>
              </a:rPr>
              <a:t>Spark</a:t>
            </a:r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  <a:cs typeface="仿宋" panose="02010609060101010101" pitchFamily="49" charset="-122"/>
              </a:rPr>
              <a:t>、</a:t>
            </a:r>
            <a:r>
              <a:rPr lang="en-US" altLang="zh-CN" sz="2400" dirty="0">
                <a:latin typeface="仿宋" panose="02010609060101010101" pitchFamily="49" charset="-122"/>
                <a:ea typeface="仿宋" panose="02010609060101010101" pitchFamily="49" charset="-122"/>
                <a:cs typeface="仿宋" panose="02010609060101010101" pitchFamily="49" charset="-122"/>
              </a:rPr>
              <a:t>Dryad</a:t>
            </a:r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  <a:cs typeface="仿宋" panose="02010609060101010101" pitchFamily="49" charset="-122"/>
              </a:rPr>
              <a:t>、</a:t>
            </a:r>
            <a:r>
              <a:rPr lang="en-US" altLang="zh-CN" sz="2400" dirty="0">
                <a:latin typeface="仿宋" panose="02010609060101010101" pitchFamily="49" charset="-122"/>
                <a:ea typeface="仿宋" panose="02010609060101010101" pitchFamily="49" charset="-122"/>
                <a:cs typeface="仿宋" panose="02010609060101010101" pitchFamily="49" charset="-122"/>
              </a:rPr>
              <a:t>CIEL</a:t>
            </a:r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  <a:cs typeface="仿宋" panose="02010609060101010101" pitchFamily="49" charset="-122"/>
              </a:rPr>
              <a:t>、</a:t>
            </a:r>
            <a:r>
              <a:rPr lang="en-US" altLang="zh-CN" sz="2400" dirty="0" err="1">
                <a:latin typeface="仿宋" panose="02010609060101010101" pitchFamily="49" charset="-122"/>
                <a:ea typeface="仿宋" panose="02010609060101010101" pitchFamily="49" charset="-122"/>
                <a:cs typeface="仿宋" panose="02010609060101010101" pitchFamily="49" charset="-122"/>
              </a:rPr>
              <a:t>TritonSort</a:t>
            </a:r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  <a:cs typeface="仿宋" panose="02010609060101010101" pitchFamily="49" charset="-122"/>
              </a:rPr>
              <a:t>等</a:t>
            </a:r>
            <a:r>
              <a:rPr lang="zh-CN" altLang="en-US" sz="2400" dirty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  <a:cs typeface="仿宋" panose="02010609060101010101" pitchFamily="49" charset="-122"/>
              </a:rPr>
              <a:t>多对一流量模式</a:t>
            </a:r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  <a:cs typeface="仿宋" panose="02010609060101010101" pitchFamily="49" charset="-122"/>
              </a:rPr>
              <a:t>较为</a:t>
            </a:r>
            <a:r>
              <a:rPr lang="zh-CN" altLang="en-US" sz="2400" dirty="0" smtClean="0">
                <a:latin typeface="仿宋" panose="02010609060101010101" pitchFamily="49" charset="-122"/>
                <a:ea typeface="仿宋" panose="02010609060101010101" pitchFamily="49" charset="-122"/>
                <a:cs typeface="仿宋" panose="02010609060101010101" pitchFamily="49" charset="-122"/>
              </a:rPr>
              <a:t>常见。</a:t>
            </a:r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  <a:cs typeface="仿宋" panose="02010609060101010101" pitchFamily="49" charset="-122"/>
              </a:rPr>
              <a:t>但是，在汇聚期间多个发送方同时发送的数据很可能会淹没交换机缓冲区，使</a:t>
            </a:r>
            <a:r>
              <a:rPr lang="en-US" altLang="zh-CN" sz="2400" dirty="0">
                <a:latin typeface="仿宋" panose="02010609060101010101" pitchFamily="49" charset="-122"/>
                <a:ea typeface="仿宋" panose="02010609060101010101" pitchFamily="49" charset="-122"/>
                <a:cs typeface="仿宋" panose="02010609060101010101" pitchFamily="49" charset="-122"/>
              </a:rPr>
              <a:t>TCP</a:t>
            </a:r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  <a:cs typeface="仿宋" panose="02010609060101010101" pitchFamily="49" charset="-122"/>
              </a:rPr>
              <a:t>的丢失恢复机制失效。然后会触发异常超时，导致灾难性的吞吐量</a:t>
            </a:r>
            <a:r>
              <a:rPr lang="zh-CN" altLang="en-US" sz="2400" dirty="0" smtClean="0">
                <a:latin typeface="仿宋" panose="02010609060101010101" pitchFamily="49" charset="-122"/>
                <a:ea typeface="仿宋" panose="02010609060101010101" pitchFamily="49" charset="-122"/>
                <a:cs typeface="仿宋" panose="02010609060101010101" pitchFamily="49" charset="-122"/>
              </a:rPr>
              <a:t>崩溃。</a:t>
            </a:r>
            <a:endParaRPr lang="en-US" altLang="zh-CN" sz="2400" dirty="0" smtClean="0">
              <a:latin typeface="仿宋" panose="02010609060101010101" pitchFamily="49" charset="-122"/>
              <a:ea typeface="仿宋" panose="02010609060101010101" pitchFamily="49" charset="-122"/>
              <a:cs typeface="仿宋" panose="02010609060101010101" pitchFamily="49" charset="-122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endParaRPr lang="en-US" altLang="zh-CN" sz="2400" baseline="30000" dirty="0">
              <a:latin typeface="仿宋" panose="02010609060101010101" pitchFamily="49" charset="-122"/>
              <a:ea typeface="仿宋" panose="02010609060101010101" pitchFamily="49" charset="-122"/>
              <a:cs typeface="仿宋" panose="02010609060101010101" pitchFamily="49" charset="-122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zh-CN" altLang="en-US" sz="2400" dirty="0" smtClean="0">
                <a:latin typeface="仿宋" panose="02010609060101010101" pitchFamily="49" charset="-122"/>
                <a:ea typeface="仿宋" panose="02010609060101010101" pitchFamily="49" charset="-122"/>
                <a:cs typeface="仿宋" panose="02010609060101010101" pitchFamily="49" charset="-122"/>
              </a:rPr>
              <a:t>同时，</a:t>
            </a:r>
            <a:r>
              <a:rPr lang="zh-CN" altLang="en-US" sz="2400" dirty="0" smtClean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  <a:cs typeface="仿宋" panose="02010609060101010101" pitchFamily="49" charset="-122"/>
              </a:rPr>
              <a:t>微</a:t>
            </a:r>
            <a:r>
              <a:rPr lang="zh-CN" altLang="en-US" sz="2400" dirty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  <a:cs typeface="仿宋" panose="02010609060101010101" pitchFamily="49" charset="-122"/>
              </a:rPr>
              <a:t>突发、高并发</a:t>
            </a:r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  <a:cs typeface="仿宋" panose="02010609060101010101" pitchFamily="49" charset="-122"/>
              </a:rPr>
              <a:t>等特殊的流量模式</a:t>
            </a:r>
            <a:r>
              <a:rPr lang="zh-CN" altLang="en-US" sz="2400" dirty="0" smtClean="0">
                <a:latin typeface="仿宋" panose="02010609060101010101" pitchFamily="49" charset="-122"/>
                <a:ea typeface="仿宋" panose="02010609060101010101" pitchFamily="49" charset="-122"/>
                <a:cs typeface="仿宋" panose="02010609060101010101" pitchFamily="49" charset="-122"/>
              </a:rPr>
              <a:t>（例如最近</a:t>
            </a:r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  <a:cs typeface="仿宋" panose="02010609060101010101" pitchFamily="49" charset="-122"/>
              </a:rPr>
              <a:t>两年非常火的网络直播和流媒体业务）容易造成</a:t>
            </a:r>
            <a:r>
              <a:rPr lang="en-US" altLang="zh-CN" sz="2400" dirty="0">
                <a:latin typeface="仿宋" panose="02010609060101010101" pitchFamily="49" charset="-122"/>
                <a:ea typeface="仿宋" panose="02010609060101010101" pitchFamily="49" charset="-122"/>
                <a:cs typeface="仿宋" panose="02010609060101010101" pitchFamily="49" charset="-122"/>
              </a:rPr>
              <a:t>TCP </a:t>
            </a:r>
            <a:r>
              <a:rPr lang="en-US" altLang="zh-CN" sz="2400" dirty="0" err="1">
                <a:latin typeface="仿宋" panose="02010609060101010101" pitchFamily="49" charset="-122"/>
                <a:ea typeface="仿宋" panose="02010609060101010101" pitchFamily="49" charset="-122"/>
                <a:cs typeface="仿宋" panose="02010609060101010101" pitchFamily="49" charset="-122"/>
              </a:rPr>
              <a:t>Incast</a:t>
            </a:r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  <a:cs typeface="仿宋" panose="02010609060101010101" pitchFamily="49" charset="-122"/>
              </a:rPr>
              <a:t>问题</a:t>
            </a:r>
            <a:r>
              <a:rPr lang="zh-CN" altLang="en-US" sz="2400" dirty="0" smtClean="0">
                <a:latin typeface="仿宋" panose="02010609060101010101" pitchFamily="49" charset="-122"/>
                <a:ea typeface="仿宋" panose="02010609060101010101" pitchFamily="49" charset="-122"/>
                <a:cs typeface="仿宋" panose="02010609060101010101" pitchFamily="49" charset="-122"/>
              </a:rPr>
              <a:t>，严重</a:t>
            </a:r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  <a:cs typeface="仿宋" panose="02010609060101010101" pitchFamily="49" charset="-122"/>
              </a:rPr>
              <a:t>降低了应用程序的</a:t>
            </a:r>
            <a:r>
              <a:rPr lang="zh-CN" altLang="en-US" sz="2400" dirty="0" smtClean="0">
                <a:latin typeface="仿宋" panose="02010609060101010101" pitchFamily="49" charset="-122"/>
                <a:ea typeface="仿宋" panose="02010609060101010101" pitchFamily="49" charset="-122"/>
                <a:cs typeface="仿宋" panose="02010609060101010101" pitchFamily="49" charset="-122"/>
              </a:rPr>
              <a:t>性能。</a:t>
            </a:r>
            <a:endParaRPr lang="zh-CN" altLang="en-US" sz="2400" dirty="0">
              <a:latin typeface="仿宋" panose="02010609060101010101" pitchFamily="49" charset="-122"/>
              <a:ea typeface="仿宋" panose="02010609060101010101" pitchFamily="49" charset="-122"/>
              <a:cs typeface="仿宋" panose="02010609060101010101" pitchFamily="49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80520" y="220004"/>
            <a:ext cx="2230120" cy="5835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buClrTx/>
              <a:buSzTx/>
              <a:buFontTx/>
            </a:pPr>
            <a:r>
              <a:rPr kumimoji="1" lang="en-US" altLang="zh-CN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  <a:sym typeface="+mn-ea"/>
              </a:rPr>
              <a:t>Incast</a:t>
            </a:r>
            <a:r>
              <a:rPr kumimoji="1" lang="zh-CN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  <a:sym typeface="+mn-ea"/>
              </a:rPr>
              <a:t>问题</a:t>
            </a:r>
            <a:endParaRPr kumimoji="1" lang="zh-CN" altLang="en-US" sz="3200" b="1" dirty="0">
              <a:solidFill>
                <a:schemeClr val="tx1">
                  <a:lumMod val="85000"/>
                  <a:lumOff val="15000"/>
                </a:schemeClr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1"/>
          <a:srcRect b="3317"/>
          <a:stretch>
            <a:fillRect/>
          </a:stretch>
        </p:blipFill>
        <p:spPr>
          <a:xfrm>
            <a:off x="0" y="445753"/>
            <a:ext cx="12192000" cy="6412247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25829" y="1329902"/>
            <a:ext cx="10940342" cy="3046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charset="0"/>
              <a:buChar char="u"/>
            </a:pPr>
            <a:r>
              <a:rPr lang="en-US" altLang="zh-CN" sz="2400" dirty="0" smtClean="0">
                <a:latin typeface="仿宋" panose="02010609060101010101" pitchFamily="49" charset="-122"/>
                <a:ea typeface="仿宋" panose="02010609060101010101" pitchFamily="49" charset="-122"/>
                <a:cs typeface="仿宋" panose="02010609060101010101" pitchFamily="49" charset="-122"/>
              </a:rPr>
              <a:t>数据中心(data center)作为云计算的硬件基础架构也在不断普及和应用.为了构建</a:t>
            </a:r>
            <a:r>
              <a:rPr lang="en-US" altLang="zh-CN" sz="2400" dirty="0" smtClean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  <a:cs typeface="仿宋" panose="02010609060101010101" pitchFamily="49" charset="-122"/>
              </a:rPr>
              <a:t>高可用、高性能、低成本</a:t>
            </a:r>
            <a:r>
              <a:rPr lang="en-US" altLang="zh-CN" sz="2400" dirty="0" smtClean="0">
                <a:latin typeface="仿宋" panose="02010609060101010101" pitchFamily="49" charset="-122"/>
                <a:ea typeface="仿宋" panose="02010609060101010101" pitchFamily="49" charset="-122"/>
                <a:cs typeface="仿宋" panose="02010609060101010101" pitchFamily="49" charset="-122"/>
              </a:rPr>
              <a:t>的云计算基础存储和计算设施,数据中心通常部署了大量商用交换机和服务器</a:t>
            </a:r>
            <a:r>
              <a:rPr lang="zh-CN" altLang="en-US" sz="2400" dirty="0" smtClean="0">
                <a:latin typeface="仿宋" panose="02010609060101010101" pitchFamily="49" charset="-122"/>
                <a:ea typeface="仿宋" panose="02010609060101010101" pitchFamily="49" charset="-122"/>
                <a:cs typeface="仿宋" panose="02010609060101010101" pitchFamily="49" charset="-122"/>
              </a:rPr>
              <a:t>。</a:t>
            </a:r>
            <a:r>
              <a:rPr lang="en-US" altLang="zh-CN" sz="2400" dirty="0" smtClean="0">
                <a:latin typeface="仿宋" panose="02010609060101010101" pitchFamily="49" charset="-122"/>
                <a:ea typeface="仿宋" panose="02010609060101010101" pitchFamily="49" charset="-122"/>
                <a:cs typeface="仿宋" panose="02010609060101010101" pitchFamily="49" charset="-122"/>
              </a:rPr>
              <a:t>数据中心网络连接了大规模服务器集群,是传递计算和存储数据的桥梁</a:t>
            </a:r>
            <a:r>
              <a:rPr lang="zh-CN" altLang="en-US" sz="2400" dirty="0" smtClean="0">
                <a:latin typeface="仿宋" panose="02010609060101010101" pitchFamily="49" charset="-122"/>
                <a:ea typeface="仿宋" panose="02010609060101010101" pitchFamily="49" charset="-122"/>
                <a:cs typeface="仿宋" panose="02010609060101010101" pitchFamily="49" charset="-122"/>
              </a:rPr>
              <a:t>。</a:t>
            </a:r>
            <a:r>
              <a:rPr lang="en-US" altLang="zh-CN" sz="2400" dirty="0" smtClean="0">
                <a:latin typeface="仿宋" panose="02010609060101010101" pitchFamily="49" charset="-122"/>
                <a:ea typeface="仿宋" panose="02010609060101010101" pitchFamily="49" charset="-122"/>
                <a:cs typeface="仿宋" panose="02010609060101010101" pitchFamily="49" charset="-122"/>
              </a:rPr>
              <a:t>为了提供超高带宽,数据中心网络的拓扑结构普遍采用CLOS结构</a:t>
            </a:r>
            <a:r>
              <a:rPr lang="zh-CN" altLang="en-US" sz="2400" dirty="0" smtClean="0">
                <a:latin typeface="仿宋" panose="02010609060101010101" pitchFamily="49" charset="-122"/>
                <a:ea typeface="仿宋" panose="02010609060101010101" pitchFamily="49" charset="-122"/>
                <a:cs typeface="仿宋" panose="02010609060101010101" pitchFamily="49" charset="-122"/>
              </a:rPr>
              <a:t>，</a:t>
            </a:r>
            <a:r>
              <a:rPr lang="en-US" altLang="zh-CN" sz="2400" dirty="0" smtClean="0">
                <a:latin typeface="仿宋" panose="02010609060101010101" pitchFamily="49" charset="-122"/>
                <a:ea typeface="仿宋" panose="02010609060101010101" pitchFamily="49" charset="-122"/>
                <a:cs typeface="仿宋" panose="02010609060101010101" pitchFamily="49" charset="-122"/>
              </a:rPr>
              <a:t>在主机之间提供了多条可用路径.在网络高负载状态下,为了</a:t>
            </a:r>
            <a:r>
              <a:rPr lang="en-US" altLang="zh-CN" sz="2400" dirty="0" smtClean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  <a:cs typeface="仿宋" panose="02010609060101010101" pitchFamily="49" charset="-122"/>
              </a:rPr>
              <a:t>降低链路拥塞</a:t>
            </a:r>
            <a:r>
              <a:rPr lang="en-US" altLang="zh-CN" sz="2400" dirty="0" smtClean="0">
                <a:latin typeface="仿宋" panose="02010609060101010101" pitchFamily="49" charset="-122"/>
                <a:ea typeface="仿宋" panose="02010609060101010101" pitchFamily="49" charset="-122"/>
                <a:cs typeface="仿宋" panose="02010609060101010101" pitchFamily="49" charset="-122"/>
              </a:rPr>
              <a:t>和</a:t>
            </a:r>
            <a:r>
              <a:rPr lang="en-US" altLang="zh-CN" sz="2400" dirty="0" smtClean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  <a:cs typeface="仿宋" panose="02010609060101010101" pitchFamily="49" charset="-122"/>
              </a:rPr>
              <a:t>数据包丢失</a:t>
            </a:r>
            <a:r>
              <a:rPr lang="en-US" altLang="zh-CN" sz="2400" dirty="0" smtClean="0">
                <a:latin typeface="仿宋" panose="02010609060101010101" pitchFamily="49" charset="-122"/>
                <a:ea typeface="仿宋" panose="02010609060101010101" pitchFamily="49" charset="-122"/>
                <a:cs typeface="仿宋" panose="02010609060101010101" pitchFamily="49" charset="-122"/>
              </a:rPr>
              <a:t>的概率,数据中心</a:t>
            </a:r>
            <a:r>
              <a:rPr lang="en-US" altLang="zh-CN" sz="2400" dirty="0" smtClean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  <a:cs typeface="仿宋" panose="02010609060101010101" pitchFamily="49" charset="-122"/>
              </a:rPr>
              <a:t>负载均衡</a:t>
            </a:r>
            <a:r>
              <a:rPr lang="zh-CN" altLang="en-US" sz="2400" dirty="0" smtClean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  <a:cs typeface="仿宋" panose="02010609060101010101" pitchFamily="49" charset="-122"/>
              </a:rPr>
              <a:t>（</a:t>
            </a:r>
            <a:r>
              <a:rPr lang="en-US" altLang="zh-CN" sz="2400" dirty="0" smtClean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  <a:cs typeface="仿宋" panose="02010609060101010101" pitchFamily="49" charset="-122"/>
              </a:rPr>
              <a:t>Load Balance</a:t>
            </a:r>
            <a:r>
              <a:rPr lang="zh-CN" altLang="en-US" sz="2400" dirty="0" smtClean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  <a:cs typeface="仿宋" panose="02010609060101010101" pitchFamily="49" charset="-122"/>
              </a:rPr>
              <a:t>，</a:t>
            </a:r>
            <a:r>
              <a:rPr lang="en-US" altLang="zh-CN" sz="2400" dirty="0" smtClean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  <a:cs typeface="仿宋" panose="02010609060101010101" pitchFamily="49" charset="-122"/>
              </a:rPr>
              <a:t>LB</a:t>
            </a:r>
            <a:r>
              <a:rPr lang="zh-CN" altLang="en-US" sz="2400" dirty="0" smtClean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  <a:cs typeface="仿宋" panose="02010609060101010101" pitchFamily="49" charset="-122"/>
              </a:rPr>
              <a:t>）</a:t>
            </a:r>
            <a:r>
              <a:rPr lang="en-US" altLang="zh-CN" sz="2400" dirty="0" smtClean="0">
                <a:latin typeface="仿宋" panose="02010609060101010101" pitchFamily="49" charset="-122"/>
                <a:ea typeface="仿宋" panose="02010609060101010101" pitchFamily="49" charset="-122"/>
                <a:cs typeface="仿宋" panose="02010609060101010101" pitchFamily="49" charset="-122"/>
              </a:rPr>
              <a:t>机制将网络流量分配到所有可用路径上,充分利用了网络中存在的冗余链路,提高网络传输性能.</a:t>
            </a:r>
            <a:r>
              <a:rPr lang="en-US" altLang="zh-CN" sz="2400" baseline="30000" dirty="0" smtClean="0">
                <a:latin typeface="仿宋" panose="02010609060101010101" pitchFamily="49" charset="-122"/>
                <a:ea typeface="仿宋" panose="02010609060101010101" pitchFamily="49" charset="-122"/>
                <a:cs typeface="仿宋" panose="02010609060101010101" pitchFamily="49" charset="-122"/>
              </a:rPr>
              <a:t>[1]</a:t>
            </a:r>
            <a:endParaRPr lang="en-US" altLang="zh-CN" sz="2400" baseline="30000" dirty="0" smtClean="0">
              <a:latin typeface="仿宋" panose="02010609060101010101" pitchFamily="49" charset="-122"/>
              <a:ea typeface="仿宋" panose="02010609060101010101" pitchFamily="49" charset="-122"/>
              <a:cs typeface="仿宋" panose="02010609060101010101" pitchFamily="49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80520" y="220004"/>
            <a:ext cx="1816100" cy="5835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buClrTx/>
              <a:buSzTx/>
              <a:buFontTx/>
            </a:pPr>
            <a:r>
              <a:rPr kumimoji="1" lang="zh-CN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负载均衡</a:t>
            </a:r>
            <a:endParaRPr kumimoji="1" lang="zh-CN" altLang="en-US" sz="3200" b="1" dirty="0">
              <a:solidFill>
                <a:schemeClr val="tx1">
                  <a:lumMod val="85000"/>
                  <a:lumOff val="15000"/>
                </a:schemeClr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116965" y="5749290"/>
            <a:ext cx="608266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>
                <a:latin typeface="仿宋" panose="02010609060101010101" pitchFamily="49" charset="-122"/>
                <a:ea typeface="仿宋" panose="02010609060101010101" pitchFamily="49" charset="-122"/>
                <a:cs typeface="仿宋" panose="02010609060101010101" pitchFamily="49" charset="-122"/>
              </a:rPr>
              <a:t>[1]数据中心负载均衡方法研究综述.</a:t>
            </a:r>
            <a:r>
              <a:rPr lang="zh-CN" altLang="en-US" sz="1400">
                <a:latin typeface="仿宋" panose="02010609060101010101" pitchFamily="49" charset="-122"/>
                <a:ea typeface="仿宋" panose="02010609060101010101" pitchFamily="49" charset="-122"/>
                <a:cs typeface="仿宋" panose="02010609060101010101" pitchFamily="49" charset="-122"/>
              </a:rPr>
              <a:t>软件学报</a:t>
            </a:r>
            <a:r>
              <a:rPr lang="en-US" altLang="zh-CN" sz="1400">
                <a:latin typeface="仿宋" panose="02010609060101010101" pitchFamily="49" charset="-122"/>
                <a:ea typeface="仿宋" panose="02010609060101010101" pitchFamily="49" charset="-122"/>
                <a:cs typeface="仿宋" panose="02010609060101010101" pitchFamily="49" charset="-122"/>
              </a:rPr>
              <a:t>’21</a:t>
            </a:r>
            <a:endParaRPr lang="en-US" altLang="zh-CN" sz="1400">
              <a:latin typeface="仿宋" panose="02010609060101010101" pitchFamily="49" charset="-122"/>
              <a:ea typeface="仿宋" panose="02010609060101010101" pitchFamily="49" charset="-122"/>
              <a:cs typeface="仿宋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1"/>
          <a:srcRect b="3317"/>
          <a:stretch>
            <a:fillRect/>
          </a:stretch>
        </p:blipFill>
        <p:spPr>
          <a:xfrm>
            <a:off x="0" y="445753"/>
            <a:ext cx="12192000" cy="6412247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25194" y="871432"/>
            <a:ext cx="10940342" cy="4523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charset="0"/>
              <a:buChar char="u"/>
            </a:pPr>
            <a:r>
              <a:rPr lang="zh-CN" altLang="en-US" sz="2400" dirty="0" smtClean="0">
                <a:latin typeface="仿宋" panose="02010609060101010101" pitchFamily="49" charset="-122"/>
                <a:ea typeface="仿宋" panose="02010609060101010101" pitchFamily="49" charset="-122"/>
                <a:cs typeface="仿宋" panose="02010609060101010101" pitchFamily="49" charset="-122"/>
              </a:rPr>
              <a:t>基于</a:t>
            </a:r>
            <a:r>
              <a:rPr lang="en-US" altLang="zh-CN" sz="2400" dirty="0" smtClean="0">
                <a:latin typeface="仿宋" panose="02010609060101010101" pitchFamily="49" charset="-122"/>
                <a:ea typeface="仿宋" panose="02010609060101010101" pitchFamily="49" charset="-122"/>
                <a:cs typeface="仿宋" panose="02010609060101010101" pitchFamily="49" charset="-122"/>
              </a:rPr>
              <a:t>LB</a:t>
            </a:r>
            <a:r>
              <a:rPr lang="zh-CN" altLang="en-US" sz="2400" dirty="0" smtClean="0">
                <a:latin typeface="仿宋" panose="02010609060101010101" pitchFamily="49" charset="-122"/>
                <a:ea typeface="仿宋" panose="02010609060101010101" pitchFamily="49" charset="-122"/>
                <a:cs typeface="仿宋" panose="02010609060101010101" pitchFamily="49" charset="-122"/>
              </a:rPr>
              <a:t>方案部署的位置，可以将</a:t>
            </a:r>
            <a:r>
              <a:rPr lang="en-US" altLang="zh-CN" sz="2400" dirty="0" smtClean="0">
                <a:latin typeface="仿宋" panose="02010609060101010101" pitchFamily="49" charset="-122"/>
                <a:ea typeface="仿宋" panose="02010609060101010101" pitchFamily="49" charset="-122"/>
                <a:cs typeface="仿宋" panose="02010609060101010101" pitchFamily="49" charset="-122"/>
              </a:rPr>
              <a:t>LB</a:t>
            </a:r>
            <a:r>
              <a:rPr lang="zh-CN" altLang="en-US" sz="2400" dirty="0" smtClean="0">
                <a:latin typeface="仿宋" panose="02010609060101010101" pitchFamily="49" charset="-122"/>
                <a:ea typeface="仿宋" panose="02010609060101010101" pitchFamily="49" charset="-122"/>
                <a:cs typeface="仿宋" panose="02010609060101010101" pitchFamily="49" charset="-122"/>
              </a:rPr>
              <a:t>方案分为三大类：</a:t>
            </a:r>
            <a:endParaRPr lang="zh-CN" altLang="en-US" sz="2400" dirty="0" smtClean="0">
              <a:latin typeface="仿宋" panose="02010609060101010101" pitchFamily="49" charset="-122"/>
              <a:ea typeface="仿宋" panose="02010609060101010101" pitchFamily="49" charset="-122"/>
              <a:cs typeface="仿宋" panose="02010609060101010101" pitchFamily="49" charset="-122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sz="2400" dirty="0" smtClean="0">
                <a:latin typeface="仿宋" panose="02010609060101010101" pitchFamily="49" charset="-122"/>
                <a:ea typeface="仿宋" panose="02010609060101010101" pitchFamily="49" charset="-122"/>
                <a:cs typeface="仿宋" panose="02010609060101010101" pitchFamily="49" charset="-122"/>
              </a:rPr>
              <a:t>基于中央控制器</a:t>
            </a:r>
            <a:endParaRPr lang="zh-CN" altLang="en-US" sz="2400" dirty="0" smtClean="0">
              <a:latin typeface="仿宋" panose="02010609060101010101" pitchFamily="49" charset="-122"/>
              <a:ea typeface="仿宋" panose="02010609060101010101" pitchFamily="49" charset="-122"/>
              <a:cs typeface="仿宋" panose="02010609060101010101" pitchFamily="49" charset="-122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sz="2400" dirty="0" smtClean="0">
                <a:latin typeface="仿宋" panose="02010609060101010101" pitchFamily="49" charset="-122"/>
                <a:ea typeface="仿宋" panose="02010609060101010101" pitchFamily="49" charset="-122"/>
                <a:cs typeface="仿宋" panose="02010609060101010101" pitchFamily="49" charset="-122"/>
              </a:rPr>
              <a:t>基于交换机</a:t>
            </a:r>
            <a:endParaRPr lang="zh-CN" altLang="en-US" sz="2400" dirty="0" smtClean="0">
              <a:latin typeface="仿宋" panose="02010609060101010101" pitchFamily="49" charset="-122"/>
              <a:ea typeface="仿宋" panose="02010609060101010101" pitchFamily="49" charset="-122"/>
              <a:cs typeface="仿宋" panose="02010609060101010101" pitchFamily="49" charset="-122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sz="2400" dirty="0" smtClean="0">
                <a:latin typeface="仿宋" panose="02010609060101010101" pitchFamily="49" charset="-122"/>
                <a:ea typeface="仿宋" panose="02010609060101010101" pitchFamily="49" charset="-122"/>
                <a:cs typeface="仿宋" panose="02010609060101010101" pitchFamily="49" charset="-122"/>
              </a:rPr>
              <a:t>基于主机</a:t>
            </a:r>
            <a:endParaRPr lang="zh-CN" altLang="en-US" sz="2400" dirty="0" smtClean="0">
              <a:latin typeface="仿宋" panose="02010609060101010101" pitchFamily="49" charset="-122"/>
              <a:ea typeface="仿宋" panose="02010609060101010101" pitchFamily="49" charset="-122"/>
              <a:cs typeface="仿宋" panose="02010609060101010101" pitchFamily="49" charset="-122"/>
            </a:endParaRPr>
          </a:p>
          <a:p>
            <a:pPr marL="342900" lvl="0" indent="-342900">
              <a:lnSpc>
                <a:spcPct val="150000"/>
              </a:lnSpc>
              <a:buFont typeface="Wingdings" panose="05000000000000000000" charset="0"/>
              <a:buChar char="u"/>
            </a:pPr>
            <a:r>
              <a:rPr lang="zh-CN" altLang="en-US" sz="2400" dirty="0" smtClean="0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  <a:cs typeface="仿宋" panose="02010609060101010101" pitchFamily="49" charset="-122"/>
              </a:rPr>
              <a:t>工作原理：</a:t>
            </a:r>
            <a:endParaRPr lang="zh-CN" altLang="en-US" sz="2400" dirty="0" smtClean="0">
              <a:solidFill>
                <a:schemeClr val="tx1"/>
              </a:solidFill>
              <a:latin typeface="仿宋" panose="02010609060101010101" pitchFamily="49" charset="-122"/>
              <a:ea typeface="仿宋" panose="02010609060101010101" pitchFamily="49" charset="-122"/>
              <a:cs typeface="仿宋" panose="02010609060101010101" pitchFamily="49" charset="-122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sz="2400" dirty="0" smtClean="0">
                <a:latin typeface="仿宋" panose="02010609060101010101" pitchFamily="49" charset="-122"/>
                <a:ea typeface="仿宋" panose="02010609060101010101" pitchFamily="49" charset="-122"/>
                <a:cs typeface="仿宋" panose="02010609060101010101" pitchFamily="49" charset="-122"/>
              </a:rPr>
              <a:t>感知全局拥塞</a:t>
            </a:r>
            <a:r>
              <a:rPr lang="en-US" altLang="zh-CN" sz="2400" dirty="0" smtClean="0">
                <a:latin typeface="仿宋" panose="02010609060101010101" pitchFamily="49" charset="-122"/>
                <a:ea typeface="仿宋" panose="02010609060101010101" pitchFamily="49" charset="-122"/>
                <a:cs typeface="仿宋" panose="02010609060101010101" pitchFamily="49" charset="-122"/>
              </a:rPr>
              <a:t>/</a:t>
            </a:r>
            <a:r>
              <a:rPr lang="zh-CN" altLang="en-US" sz="2400" dirty="0" smtClean="0">
                <a:latin typeface="仿宋" panose="02010609060101010101" pitchFamily="49" charset="-122"/>
                <a:ea typeface="仿宋" panose="02010609060101010101" pitchFamily="49" charset="-122"/>
                <a:cs typeface="仿宋" panose="02010609060101010101" pitchFamily="49" charset="-122"/>
              </a:rPr>
              <a:t>感知局部拥塞</a:t>
            </a:r>
            <a:r>
              <a:rPr lang="en-US" altLang="zh-CN" sz="2400" dirty="0" smtClean="0">
                <a:latin typeface="仿宋" panose="02010609060101010101" pitchFamily="49" charset="-122"/>
                <a:ea typeface="仿宋" panose="02010609060101010101" pitchFamily="49" charset="-122"/>
                <a:cs typeface="仿宋" panose="02010609060101010101" pitchFamily="49" charset="-122"/>
              </a:rPr>
              <a:t>/</a:t>
            </a:r>
            <a:r>
              <a:rPr lang="zh-CN" altLang="en-US" sz="2400" dirty="0" smtClean="0">
                <a:latin typeface="仿宋" panose="02010609060101010101" pitchFamily="49" charset="-122"/>
                <a:ea typeface="仿宋" panose="02010609060101010101" pitchFamily="49" charset="-122"/>
                <a:cs typeface="仿宋" panose="02010609060101010101" pitchFamily="49" charset="-122"/>
              </a:rPr>
              <a:t>本地队列</a:t>
            </a:r>
            <a:r>
              <a:rPr lang="en-US" altLang="zh-CN" sz="2400" dirty="0" smtClean="0">
                <a:latin typeface="仿宋" panose="02010609060101010101" pitchFamily="49" charset="-122"/>
                <a:ea typeface="仿宋" panose="02010609060101010101" pitchFamily="49" charset="-122"/>
                <a:cs typeface="仿宋" panose="02010609060101010101" pitchFamily="49" charset="-122"/>
              </a:rPr>
              <a:t>/</a:t>
            </a:r>
            <a:r>
              <a:rPr lang="zh-CN" altLang="en-US" sz="2400" dirty="0" smtClean="0">
                <a:latin typeface="仿宋" panose="02010609060101010101" pitchFamily="49" charset="-122"/>
                <a:ea typeface="仿宋" panose="02010609060101010101" pitchFamily="49" charset="-122"/>
                <a:cs typeface="仿宋" panose="02010609060101010101" pitchFamily="49" charset="-122"/>
              </a:rPr>
              <a:t>感知路径拥塞</a:t>
            </a:r>
            <a:r>
              <a:rPr lang="en-US" altLang="zh-CN" sz="2400" dirty="0" smtClean="0">
                <a:latin typeface="仿宋" panose="02010609060101010101" pitchFamily="49" charset="-122"/>
                <a:ea typeface="仿宋" panose="02010609060101010101" pitchFamily="49" charset="-122"/>
                <a:cs typeface="仿宋" panose="02010609060101010101" pitchFamily="49" charset="-122"/>
              </a:rPr>
              <a:t>/</a:t>
            </a:r>
            <a:r>
              <a:rPr lang="zh-CN" altLang="en-US" sz="2400" dirty="0" smtClean="0">
                <a:latin typeface="仿宋" panose="02010609060101010101" pitchFamily="49" charset="-122"/>
                <a:ea typeface="仿宋" panose="02010609060101010101" pitchFamily="49" charset="-122"/>
                <a:cs typeface="仿宋" panose="02010609060101010101" pitchFamily="49" charset="-122"/>
              </a:rPr>
              <a:t>不感知拥塞等</a:t>
            </a:r>
            <a:endParaRPr lang="zh-CN" altLang="en-US" sz="2400" dirty="0" smtClean="0">
              <a:latin typeface="仿宋" panose="02010609060101010101" pitchFamily="49" charset="-122"/>
              <a:ea typeface="仿宋" panose="02010609060101010101" pitchFamily="49" charset="-122"/>
              <a:cs typeface="仿宋" panose="02010609060101010101" pitchFamily="49" charset="-122"/>
            </a:endParaRPr>
          </a:p>
          <a:p>
            <a:pPr marL="342900" lvl="0" indent="-342900">
              <a:lnSpc>
                <a:spcPct val="150000"/>
              </a:lnSpc>
              <a:buFont typeface="Wingdings" panose="05000000000000000000" charset="0"/>
              <a:buChar char="u"/>
            </a:pPr>
            <a:r>
              <a:rPr lang="zh-CN" altLang="en-US" sz="2400" dirty="0" smtClean="0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  <a:cs typeface="仿宋" panose="02010609060101010101" pitchFamily="49" charset="-122"/>
              </a:rPr>
              <a:t>调度粒度：</a:t>
            </a:r>
            <a:endParaRPr lang="zh-CN" altLang="en-US" sz="2400" dirty="0" smtClean="0">
              <a:solidFill>
                <a:schemeClr val="tx1"/>
              </a:solidFill>
              <a:latin typeface="仿宋" panose="02010609060101010101" pitchFamily="49" charset="-122"/>
              <a:ea typeface="仿宋" panose="02010609060101010101" pitchFamily="49" charset="-122"/>
              <a:cs typeface="仿宋" panose="02010609060101010101" pitchFamily="49" charset="-122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sz="2400" dirty="0" smtClean="0">
                <a:latin typeface="仿宋" panose="02010609060101010101" pitchFamily="49" charset="-122"/>
                <a:ea typeface="仿宋" panose="02010609060101010101" pitchFamily="49" charset="-122"/>
                <a:cs typeface="仿宋" panose="02010609060101010101" pitchFamily="49" charset="-122"/>
              </a:rPr>
              <a:t>交换机</a:t>
            </a:r>
            <a:r>
              <a:rPr lang="en-US" altLang="zh-CN" sz="2400" dirty="0" smtClean="0">
                <a:latin typeface="仿宋" panose="02010609060101010101" pitchFamily="49" charset="-122"/>
                <a:ea typeface="仿宋" panose="02010609060101010101" pitchFamily="49" charset="-122"/>
                <a:cs typeface="仿宋" panose="02010609060101010101" pitchFamily="49" charset="-122"/>
              </a:rPr>
              <a:t>/</a:t>
            </a:r>
            <a:r>
              <a:rPr lang="zh-CN" altLang="en-US" sz="2400" dirty="0" smtClean="0">
                <a:latin typeface="仿宋" panose="02010609060101010101" pitchFamily="49" charset="-122"/>
                <a:ea typeface="仿宋" panose="02010609060101010101" pitchFamily="49" charset="-122"/>
                <a:cs typeface="仿宋" panose="02010609060101010101" pitchFamily="49" charset="-122"/>
              </a:rPr>
              <a:t>流级别</a:t>
            </a:r>
            <a:r>
              <a:rPr lang="en-US" altLang="zh-CN" sz="2400" dirty="0" smtClean="0">
                <a:latin typeface="仿宋" panose="02010609060101010101" pitchFamily="49" charset="-122"/>
                <a:ea typeface="仿宋" panose="02010609060101010101" pitchFamily="49" charset="-122"/>
                <a:cs typeface="仿宋" panose="02010609060101010101" pitchFamily="49" charset="-122"/>
              </a:rPr>
              <a:t>/</a:t>
            </a:r>
            <a:r>
              <a:rPr lang="zh-CN" altLang="en-US" sz="2400" dirty="0" smtClean="0">
                <a:latin typeface="仿宋" panose="02010609060101010101" pitchFamily="49" charset="-122"/>
                <a:ea typeface="仿宋" panose="02010609060101010101" pitchFamily="49" charset="-122"/>
                <a:cs typeface="仿宋" panose="02010609060101010101" pitchFamily="49" charset="-122"/>
              </a:rPr>
              <a:t>子流级别</a:t>
            </a:r>
            <a:r>
              <a:rPr lang="en-US" altLang="zh-CN" sz="2400" dirty="0" smtClean="0">
                <a:latin typeface="仿宋" panose="02010609060101010101" pitchFamily="49" charset="-122"/>
                <a:ea typeface="仿宋" panose="02010609060101010101" pitchFamily="49" charset="-122"/>
                <a:cs typeface="仿宋" panose="02010609060101010101" pitchFamily="49" charset="-122"/>
              </a:rPr>
              <a:t>/</a:t>
            </a:r>
            <a:r>
              <a:rPr lang="zh-CN" altLang="en-US" sz="2400" dirty="0" smtClean="0">
                <a:latin typeface="仿宋" panose="02010609060101010101" pitchFamily="49" charset="-122"/>
                <a:ea typeface="仿宋" panose="02010609060101010101" pitchFamily="49" charset="-122"/>
                <a:cs typeface="仿宋" panose="02010609060101010101" pitchFamily="49" charset="-122"/>
              </a:rPr>
              <a:t>包簇级别</a:t>
            </a:r>
            <a:r>
              <a:rPr lang="en-US" altLang="zh-CN" sz="2400" dirty="0" smtClean="0">
                <a:latin typeface="仿宋" panose="02010609060101010101" pitchFamily="49" charset="-122"/>
                <a:ea typeface="仿宋" panose="02010609060101010101" pitchFamily="49" charset="-122"/>
                <a:cs typeface="仿宋" panose="02010609060101010101" pitchFamily="49" charset="-122"/>
              </a:rPr>
              <a:t>/</a:t>
            </a:r>
            <a:r>
              <a:rPr lang="zh-CN" altLang="en-US" sz="2400" dirty="0" smtClean="0">
                <a:latin typeface="仿宋" panose="02010609060101010101" pitchFamily="49" charset="-122"/>
                <a:ea typeface="仿宋" panose="02010609060101010101" pitchFamily="49" charset="-122"/>
                <a:cs typeface="仿宋" panose="02010609060101010101" pitchFamily="49" charset="-122"/>
              </a:rPr>
              <a:t>包级别</a:t>
            </a:r>
            <a:r>
              <a:rPr lang="en-US" altLang="zh-CN" sz="2400" dirty="0" smtClean="0">
                <a:latin typeface="仿宋" panose="02010609060101010101" pitchFamily="49" charset="-122"/>
                <a:ea typeface="仿宋" panose="02010609060101010101" pitchFamily="49" charset="-122"/>
                <a:cs typeface="仿宋" panose="02010609060101010101" pitchFamily="49" charset="-122"/>
              </a:rPr>
              <a:t>/</a:t>
            </a:r>
            <a:r>
              <a:rPr lang="zh-CN" altLang="en-US" sz="2400" dirty="0" smtClean="0">
                <a:latin typeface="仿宋" panose="02010609060101010101" pitchFamily="49" charset="-122"/>
                <a:ea typeface="仿宋" panose="02010609060101010101" pitchFamily="49" charset="-122"/>
                <a:cs typeface="仿宋" panose="02010609060101010101" pitchFamily="49" charset="-122"/>
              </a:rPr>
              <a:t>动态切换等</a:t>
            </a:r>
            <a:r>
              <a:rPr lang="en-US" altLang="zh-CN" sz="2400" baseline="30000" dirty="0" smtClean="0">
                <a:latin typeface="仿宋" panose="02010609060101010101" pitchFamily="49" charset="-122"/>
                <a:ea typeface="仿宋" panose="02010609060101010101" pitchFamily="49" charset="-122"/>
                <a:cs typeface="仿宋" panose="02010609060101010101" pitchFamily="49" charset="-122"/>
              </a:rPr>
              <a:t>[1]</a:t>
            </a:r>
            <a:endParaRPr lang="en-US" altLang="zh-CN" sz="2400" baseline="30000" dirty="0" smtClean="0">
              <a:latin typeface="仿宋" panose="02010609060101010101" pitchFamily="49" charset="-122"/>
              <a:ea typeface="仿宋" panose="02010609060101010101" pitchFamily="49" charset="-122"/>
              <a:cs typeface="仿宋" panose="02010609060101010101" pitchFamily="49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80520" y="220004"/>
            <a:ext cx="1816100" cy="5835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buClrTx/>
              <a:buSzTx/>
              <a:buFontTx/>
            </a:pPr>
            <a:r>
              <a:rPr kumimoji="1" lang="zh-CN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负载均衡</a:t>
            </a:r>
            <a:endParaRPr kumimoji="1" lang="zh-CN" altLang="en-US" sz="3200" b="1" dirty="0">
              <a:solidFill>
                <a:schemeClr val="tx1">
                  <a:lumMod val="85000"/>
                  <a:lumOff val="15000"/>
                </a:schemeClr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116965" y="5749290"/>
            <a:ext cx="608266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>
                <a:latin typeface="仿宋" panose="02010609060101010101" pitchFamily="49" charset="-122"/>
                <a:ea typeface="仿宋" panose="02010609060101010101" pitchFamily="49" charset="-122"/>
                <a:cs typeface="仿宋" panose="02010609060101010101" pitchFamily="49" charset="-122"/>
              </a:rPr>
              <a:t>[1]数据中心负载均衡方法研究综述.</a:t>
            </a:r>
            <a:r>
              <a:rPr lang="zh-CN" altLang="en-US" sz="1400">
                <a:latin typeface="仿宋" panose="02010609060101010101" pitchFamily="49" charset="-122"/>
                <a:ea typeface="仿宋" panose="02010609060101010101" pitchFamily="49" charset="-122"/>
                <a:cs typeface="仿宋" panose="02010609060101010101" pitchFamily="49" charset="-122"/>
              </a:rPr>
              <a:t>软件学报</a:t>
            </a:r>
            <a:r>
              <a:rPr lang="en-US" altLang="zh-CN" sz="1400">
                <a:latin typeface="仿宋" panose="02010609060101010101" pitchFamily="49" charset="-122"/>
                <a:ea typeface="仿宋" panose="02010609060101010101" pitchFamily="49" charset="-122"/>
                <a:cs typeface="仿宋" panose="02010609060101010101" pitchFamily="49" charset="-122"/>
              </a:rPr>
              <a:t>’21</a:t>
            </a:r>
            <a:endParaRPr lang="en-US" altLang="zh-CN" sz="1400">
              <a:latin typeface="仿宋" panose="02010609060101010101" pitchFamily="49" charset="-122"/>
              <a:ea typeface="仿宋" panose="02010609060101010101" pitchFamily="49" charset="-122"/>
              <a:cs typeface="仿宋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1"/>
          <a:srcRect b="3317"/>
          <a:stretch>
            <a:fillRect/>
          </a:stretch>
        </p:blipFill>
        <p:spPr>
          <a:xfrm>
            <a:off x="0" y="445753"/>
            <a:ext cx="12192000" cy="6412247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25194" y="871432"/>
            <a:ext cx="10940342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charset="0"/>
              <a:buChar char="u"/>
            </a:pPr>
            <a:r>
              <a:rPr lang="en-US" altLang="zh-CN" sz="2400" dirty="0" smtClean="0">
                <a:latin typeface="仿宋" panose="02010609060101010101" pitchFamily="49" charset="-122"/>
                <a:ea typeface="仿宋" panose="02010609060101010101" pitchFamily="49" charset="-122"/>
                <a:cs typeface="仿宋" panose="02010609060101010101" pitchFamily="49" charset="-122"/>
              </a:rPr>
              <a:t>DRILL</a:t>
            </a:r>
            <a:r>
              <a:rPr lang="zh-CN" altLang="en-US" sz="2400" dirty="0" smtClean="0">
                <a:latin typeface="仿宋" panose="02010609060101010101" pitchFamily="49" charset="-122"/>
                <a:ea typeface="仿宋" panose="02010609060101010101" pitchFamily="49" charset="-122"/>
                <a:cs typeface="仿宋" panose="02010609060101010101" pitchFamily="49" charset="-122"/>
              </a:rPr>
              <a:t>：</a:t>
            </a:r>
            <a:endParaRPr lang="zh-CN" altLang="en-US" sz="2400" dirty="0" smtClean="0">
              <a:latin typeface="仿宋" panose="02010609060101010101" pitchFamily="49" charset="-122"/>
              <a:ea typeface="仿宋" panose="02010609060101010101" pitchFamily="49" charset="-122"/>
              <a:cs typeface="仿宋" panose="02010609060101010101" pitchFamily="49" charset="-122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sz="2400" dirty="0" smtClean="0">
                <a:latin typeface="仿宋" panose="02010609060101010101" pitchFamily="49" charset="-122"/>
                <a:ea typeface="仿宋" panose="02010609060101010101" pitchFamily="49" charset="-122"/>
                <a:cs typeface="仿宋" panose="02010609060101010101" pitchFamily="49" charset="-122"/>
              </a:rPr>
              <a:t>依据本地队列信息调度</a:t>
            </a:r>
            <a:endParaRPr lang="zh-CN" altLang="en-US" sz="2400" dirty="0" smtClean="0">
              <a:latin typeface="仿宋" panose="02010609060101010101" pitchFamily="49" charset="-122"/>
              <a:ea typeface="仿宋" panose="02010609060101010101" pitchFamily="49" charset="-122"/>
              <a:cs typeface="仿宋" panose="02010609060101010101" pitchFamily="49" charset="-122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sz="2400" dirty="0" smtClean="0">
                <a:latin typeface="仿宋" panose="02010609060101010101" pitchFamily="49" charset="-122"/>
                <a:ea typeface="仿宋" panose="02010609060101010101" pitchFamily="49" charset="-122"/>
                <a:cs typeface="仿宋" panose="02010609060101010101" pitchFamily="49" charset="-122"/>
              </a:rPr>
              <a:t>调度粒度：包级别</a:t>
            </a:r>
            <a:endParaRPr lang="zh-CN" altLang="en-US" sz="2400" dirty="0" smtClean="0">
              <a:latin typeface="仿宋" panose="02010609060101010101" pitchFamily="49" charset="-122"/>
              <a:ea typeface="仿宋" panose="02010609060101010101" pitchFamily="49" charset="-122"/>
              <a:cs typeface="仿宋" panose="02010609060101010101" pitchFamily="49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80520" y="220004"/>
            <a:ext cx="1816100" cy="5835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buClrTx/>
              <a:buSzTx/>
              <a:buFontTx/>
            </a:pPr>
            <a:r>
              <a:rPr kumimoji="1" lang="zh-CN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负载均衡</a:t>
            </a:r>
            <a:endParaRPr kumimoji="1" lang="zh-CN" altLang="en-US" sz="3200" b="1" dirty="0">
              <a:solidFill>
                <a:schemeClr val="tx1">
                  <a:lumMod val="85000"/>
                  <a:lumOff val="15000"/>
                </a:schemeClr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2"/>
          <a:srcRect b="3317"/>
          <a:stretch>
            <a:fillRect/>
          </a:stretch>
        </p:blipFill>
        <p:spPr>
          <a:xfrm>
            <a:off x="0" y="445753"/>
            <a:ext cx="12192000" cy="6412247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25194" y="871432"/>
            <a:ext cx="10940342" cy="4154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charset="0"/>
              <a:buChar char="u"/>
            </a:pPr>
            <a:r>
              <a:rPr lang="zh-CN" sz="1600" b="1" dirty="0" smtClean="0">
                <a:latin typeface="仿宋" panose="02010609060101010101" pitchFamily="49" charset="-122"/>
                <a:ea typeface="仿宋" panose="02010609060101010101" pitchFamily="49" charset="-122"/>
                <a:cs typeface="仿宋" panose="02010609060101010101" pitchFamily="49" charset="-122"/>
              </a:rPr>
              <a:t>传统的大三层网络结构</a:t>
            </a:r>
            <a:endParaRPr lang="zh-CN" sz="1600" dirty="0" smtClean="0">
              <a:latin typeface="仿宋" panose="02010609060101010101" pitchFamily="49" charset="-122"/>
              <a:ea typeface="仿宋" panose="02010609060101010101" pitchFamily="49" charset="-122"/>
              <a:cs typeface="仿宋" panose="02010609060101010101" pitchFamily="49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charset="0"/>
              <a:buChar char="u"/>
            </a:pPr>
            <a:r>
              <a:rPr lang="zh-CN" sz="1600" dirty="0" smtClean="0">
                <a:latin typeface="仿宋" panose="02010609060101010101" pitchFamily="49" charset="-122"/>
                <a:ea typeface="仿宋" panose="02010609060101010101" pitchFamily="49" charset="-122"/>
                <a:cs typeface="仿宋" panose="02010609060101010101" pitchFamily="49" charset="-122"/>
              </a:rPr>
              <a:t>核心层：</a:t>
            </a:r>
            <a:endParaRPr lang="zh-CN" sz="1600" dirty="0" smtClean="0">
              <a:latin typeface="仿宋" panose="02010609060101010101" pitchFamily="49" charset="-122"/>
              <a:ea typeface="仿宋" panose="02010609060101010101" pitchFamily="49" charset="-122"/>
              <a:cs typeface="仿宋" panose="02010609060101010101" pitchFamily="49" charset="-122"/>
            </a:endParaRPr>
          </a:p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sz="1600" dirty="0" smtClean="0">
                <a:latin typeface="仿宋" panose="02010609060101010101" pitchFamily="49" charset="-122"/>
                <a:ea typeface="仿宋" panose="02010609060101010101" pitchFamily="49" charset="-122"/>
                <a:cs typeface="仿宋" panose="02010609060101010101" pitchFamily="49" charset="-122"/>
              </a:rPr>
              <a:t>核心层是网络的高速交换主干，对整个网络的连通起到至关重要的作用。</a:t>
            </a:r>
            <a:endParaRPr lang="zh-CN" sz="1600" dirty="0" smtClean="0">
              <a:latin typeface="仿宋" panose="02010609060101010101" pitchFamily="49" charset="-122"/>
              <a:ea typeface="仿宋" panose="02010609060101010101" pitchFamily="49" charset="-122"/>
              <a:cs typeface="仿宋" panose="02010609060101010101" pitchFamily="49" charset="-122"/>
            </a:endParaRPr>
          </a:p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sz="1600" dirty="0" smtClean="0">
                <a:latin typeface="仿宋" panose="02010609060101010101" pitchFamily="49" charset="-122"/>
                <a:ea typeface="仿宋" panose="02010609060101010101" pitchFamily="49" charset="-122"/>
                <a:cs typeface="仿宋" panose="02010609060101010101" pitchFamily="49" charset="-122"/>
              </a:rPr>
              <a:t>核心层应该具有如下几个特性：可靠性、高效性、冗余性、容错性、</a:t>
            </a:r>
            <a:endParaRPr lang="zh-CN" sz="1600" dirty="0" smtClean="0">
              <a:latin typeface="仿宋" panose="02010609060101010101" pitchFamily="49" charset="-122"/>
              <a:ea typeface="仿宋" panose="02010609060101010101" pitchFamily="49" charset="-122"/>
              <a:cs typeface="仿宋" panose="02010609060101010101" pitchFamily="49" charset="-122"/>
            </a:endParaRPr>
          </a:p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sz="1600" dirty="0" smtClean="0">
                <a:latin typeface="仿宋" panose="02010609060101010101" pitchFamily="49" charset="-122"/>
                <a:ea typeface="仿宋" panose="02010609060101010101" pitchFamily="49" charset="-122"/>
                <a:cs typeface="仿宋" panose="02010609060101010101" pitchFamily="49" charset="-122"/>
              </a:rPr>
              <a:t>可管理性、适应性、低延时性等；</a:t>
            </a:r>
            <a:endParaRPr lang="zh-CN" sz="1600" dirty="0" smtClean="0">
              <a:latin typeface="仿宋" panose="02010609060101010101" pitchFamily="49" charset="-122"/>
              <a:ea typeface="仿宋" panose="02010609060101010101" pitchFamily="49" charset="-122"/>
              <a:cs typeface="仿宋" panose="02010609060101010101" pitchFamily="49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charset="0"/>
              <a:buChar char="u"/>
            </a:pPr>
            <a:r>
              <a:rPr lang="zh-CN" sz="1600" dirty="0" smtClean="0">
                <a:latin typeface="仿宋" panose="02010609060101010101" pitchFamily="49" charset="-122"/>
                <a:ea typeface="仿宋" panose="02010609060101010101" pitchFamily="49" charset="-122"/>
                <a:cs typeface="仿宋" panose="02010609060101010101" pitchFamily="49" charset="-122"/>
              </a:rPr>
              <a:t>汇聚层：</a:t>
            </a:r>
            <a:endParaRPr lang="zh-CN" sz="1600" dirty="0" smtClean="0">
              <a:latin typeface="仿宋" panose="02010609060101010101" pitchFamily="49" charset="-122"/>
              <a:ea typeface="仿宋" panose="02010609060101010101" pitchFamily="49" charset="-122"/>
              <a:cs typeface="仿宋" panose="02010609060101010101" pitchFamily="49" charset="-122"/>
            </a:endParaRPr>
          </a:p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sz="1600" dirty="0" smtClean="0">
                <a:latin typeface="仿宋" panose="02010609060101010101" pitchFamily="49" charset="-122"/>
                <a:ea typeface="仿宋" panose="02010609060101010101" pitchFamily="49" charset="-122"/>
                <a:cs typeface="仿宋" panose="02010609060101010101" pitchFamily="49" charset="-122"/>
              </a:rPr>
              <a:t>汇聚层是网络接入层和核心层的“中介”，就是在工作站接入核心层</a:t>
            </a:r>
            <a:endParaRPr lang="zh-CN" sz="1600" dirty="0" smtClean="0">
              <a:latin typeface="仿宋" panose="02010609060101010101" pitchFamily="49" charset="-122"/>
              <a:ea typeface="仿宋" panose="02010609060101010101" pitchFamily="49" charset="-122"/>
              <a:cs typeface="仿宋" panose="02010609060101010101" pitchFamily="49" charset="-122"/>
            </a:endParaRPr>
          </a:p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sz="1600" dirty="0" smtClean="0">
                <a:latin typeface="仿宋" panose="02010609060101010101" pitchFamily="49" charset="-122"/>
                <a:ea typeface="仿宋" panose="02010609060101010101" pitchFamily="49" charset="-122"/>
                <a:cs typeface="仿宋" panose="02010609060101010101" pitchFamily="49" charset="-122"/>
              </a:rPr>
              <a:t>前先做汇聚，以减轻核心层设备的负荷。</a:t>
            </a:r>
            <a:endParaRPr lang="zh-CN" sz="1600" dirty="0" smtClean="0">
              <a:latin typeface="仿宋" panose="02010609060101010101" pitchFamily="49" charset="-122"/>
              <a:ea typeface="仿宋" panose="02010609060101010101" pitchFamily="49" charset="-122"/>
              <a:cs typeface="仿宋" panose="02010609060101010101" pitchFamily="49" charset="-122"/>
            </a:endParaRPr>
          </a:p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sz="1600" dirty="0" smtClean="0">
                <a:latin typeface="仿宋" panose="02010609060101010101" pitchFamily="49" charset="-122"/>
                <a:ea typeface="仿宋" panose="02010609060101010101" pitchFamily="49" charset="-122"/>
                <a:cs typeface="仿宋" panose="02010609060101010101" pitchFamily="49" charset="-122"/>
              </a:rPr>
              <a:t>汇聚层具有实施策略、安全、工作组接入、虚拟局域网（VLAN）之间的路由、源地址或目的地址过滤等多种功能。</a:t>
            </a:r>
            <a:endParaRPr lang="zh-CN" sz="1600" dirty="0" smtClean="0">
              <a:latin typeface="仿宋" panose="02010609060101010101" pitchFamily="49" charset="-122"/>
              <a:ea typeface="仿宋" panose="02010609060101010101" pitchFamily="49" charset="-122"/>
              <a:cs typeface="仿宋" panose="02010609060101010101" pitchFamily="49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charset="0"/>
              <a:buChar char="u"/>
            </a:pPr>
            <a:r>
              <a:rPr lang="zh-CN" sz="1600" dirty="0" smtClean="0">
                <a:latin typeface="仿宋" panose="02010609060101010101" pitchFamily="49" charset="-122"/>
                <a:ea typeface="仿宋" panose="02010609060101010101" pitchFamily="49" charset="-122"/>
                <a:cs typeface="仿宋" panose="02010609060101010101" pitchFamily="49" charset="-122"/>
              </a:rPr>
              <a:t>接入层：</a:t>
            </a:r>
            <a:endParaRPr lang="zh-CN" sz="1600" dirty="0" smtClean="0">
              <a:latin typeface="仿宋" panose="02010609060101010101" pitchFamily="49" charset="-122"/>
              <a:ea typeface="仿宋" panose="02010609060101010101" pitchFamily="49" charset="-122"/>
              <a:cs typeface="仿宋" panose="02010609060101010101" pitchFamily="49" charset="-122"/>
            </a:endParaRPr>
          </a:p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sz="1600" dirty="0" smtClean="0">
                <a:latin typeface="仿宋" panose="02010609060101010101" pitchFamily="49" charset="-122"/>
                <a:ea typeface="仿宋" panose="02010609060101010101" pitchFamily="49" charset="-122"/>
                <a:cs typeface="仿宋" panose="02010609060101010101" pitchFamily="49" charset="-122"/>
              </a:rPr>
              <a:t>接入层向本地网段提供工作站接入。在接入层中，减少同一网段的工作站数量，能够向工作组提供高速带宽。</a:t>
            </a:r>
            <a:endParaRPr lang="zh-CN" sz="1600" dirty="0" smtClean="0">
              <a:latin typeface="仿宋" panose="02010609060101010101" pitchFamily="49" charset="-122"/>
              <a:ea typeface="仿宋" panose="02010609060101010101" pitchFamily="49" charset="-122"/>
              <a:cs typeface="仿宋" panose="02010609060101010101" pitchFamily="49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80520" y="220004"/>
            <a:ext cx="4665980" cy="5835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buClrTx/>
              <a:buSzTx/>
              <a:buFontTx/>
            </a:pPr>
            <a:r>
              <a:rPr kumimoji="1" lang="zh-CN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数据中心网络拓扑结构</a:t>
            </a:r>
            <a:r>
              <a:rPr kumimoji="1" lang="en-US" altLang="zh-CN" sz="3200" b="1" baseline="30000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[1]</a:t>
            </a:r>
            <a:endParaRPr kumimoji="1" lang="en-US" altLang="zh-CN" sz="3200" b="1" baseline="30000" dirty="0">
              <a:solidFill>
                <a:schemeClr val="tx1">
                  <a:lumMod val="85000"/>
                  <a:lumOff val="15000"/>
                </a:schemeClr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116965" y="5749290"/>
            <a:ext cx="608266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>
                <a:latin typeface="仿宋" panose="02010609060101010101" pitchFamily="49" charset="-122"/>
                <a:ea typeface="仿宋" panose="02010609060101010101" pitchFamily="49" charset="-122"/>
                <a:cs typeface="仿宋" panose="02010609060101010101" pitchFamily="49" charset="-122"/>
              </a:rPr>
              <a:t>[1]</a:t>
            </a:r>
            <a:r>
              <a:rPr lang="zh-CN" altLang="en-US" sz="1400">
                <a:latin typeface="仿宋" panose="02010609060101010101" pitchFamily="49" charset="-122"/>
                <a:ea typeface="仿宋" panose="02010609060101010101" pitchFamily="49" charset="-122"/>
                <a:cs typeface="仿宋" panose="02010609060101010101" pitchFamily="49" charset="-122"/>
              </a:rPr>
              <a:t>云数据中心网络与</a:t>
            </a:r>
            <a:r>
              <a:rPr lang="en-US" altLang="zh-CN" sz="1400">
                <a:latin typeface="仿宋" panose="02010609060101010101" pitchFamily="49" charset="-122"/>
                <a:ea typeface="仿宋" panose="02010609060101010101" pitchFamily="49" charset="-122"/>
                <a:cs typeface="仿宋" panose="02010609060101010101" pitchFamily="49" charset="-122"/>
              </a:rPr>
              <a:t>SDN.</a:t>
            </a:r>
            <a:r>
              <a:rPr lang="zh-CN" altLang="en-US" sz="1400">
                <a:latin typeface="仿宋" panose="02010609060101010101" pitchFamily="49" charset="-122"/>
                <a:ea typeface="仿宋" panose="02010609060101010101" pitchFamily="49" charset="-122"/>
                <a:cs typeface="仿宋" panose="02010609060101010101" pitchFamily="49" charset="-122"/>
              </a:rPr>
              <a:t>机械工业出版社</a:t>
            </a:r>
            <a:endParaRPr lang="zh-CN" altLang="en-US" sz="1400">
              <a:latin typeface="仿宋" panose="02010609060101010101" pitchFamily="49" charset="-122"/>
              <a:ea typeface="仿宋" panose="02010609060101010101" pitchFamily="49" charset="-122"/>
              <a:cs typeface="仿宋" panose="02010609060101010101" pitchFamily="49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7020560" y="445770"/>
            <a:ext cx="5010150" cy="34124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2"/>
          <a:srcRect b="3317"/>
          <a:stretch>
            <a:fillRect/>
          </a:stretch>
        </p:blipFill>
        <p:spPr>
          <a:xfrm>
            <a:off x="0" y="445753"/>
            <a:ext cx="12192000" cy="6412247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25194" y="871432"/>
            <a:ext cx="10940342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charset="0"/>
              <a:buChar char="u"/>
            </a:pPr>
            <a:r>
              <a:rPr lang="zh-CN" sz="1600" b="1" dirty="0" smtClean="0">
                <a:latin typeface="仿宋" panose="02010609060101010101" pitchFamily="49" charset="-122"/>
                <a:ea typeface="仿宋" panose="02010609060101010101" pitchFamily="49" charset="-122"/>
                <a:cs typeface="仿宋" panose="02010609060101010101" pitchFamily="49" charset="-122"/>
              </a:rPr>
              <a:t>向二层网络演进</a:t>
            </a:r>
            <a:endParaRPr lang="zh-CN" sz="1600" b="1" dirty="0" smtClean="0">
              <a:latin typeface="仿宋" panose="02010609060101010101" pitchFamily="49" charset="-122"/>
              <a:ea typeface="仿宋" panose="02010609060101010101" pitchFamily="49" charset="-122"/>
              <a:cs typeface="仿宋" panose="02010609060101010101" pitchFamily="49" charset="-122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en-US" altLang="zh-CN" sz="1600" dirty="0" smtClean="0">
                <a:latin typeface="仿宋" panose="02010609060101010101" pitchFamily="49" charset="-122"/>
                <a:ea typeface="仿宋" panose="02010609060101010101" pitchFamily="49" charset="-122"/>
                <a:cs typeface="仿宋" panose="02010609060101010101" pitchFamily="49" charset="-122"/>
              </a:rPr>
              <a:t>CrossBar</a:t>
            </a:r>
            <a:r>
              <a:rPr lang="zh-CN" altLang="en-US" sz="1600" dirty="0" smtClean="0">
                <a:latin typeface="仿宋" panose="02010609060101010101" pitchFamily="49" charset="-122"/>
                <a:ea typeface="仿宋" panose="02010609060101010101" pitchFamily="49" charset="-122"/>
                <a:cs typeface="仿宋" panose="02010609060101010101" pitchFamily="49" charset="-122"/>
              </a:rPr>
              <a:t>（</a:t>
            </a:r>
            <a:r>
              <a:rPr lang="en-US" altLang="zh-CN" sz="1600" dirty="0" smtClean="0">
                <a:latin typeface="仿宋" panose="02010609060101010101" pitchFamily="49" charset="-122"/>
                <a:ea typeface="仿宋" panose="02010609060101010101" pitchFamily="49" charset="-122"/>
                <a:cs typeface="仿宋" panose="02010609060101010101" pitchFamily="49" charset="-122"/>
              </a:rPr>
              <a:t>Fabric</a:t>
            </a:r>
            <a:r>
              <a:rPr lang="zh-CN" altLang="en-US" sz="1600" dirty="0" smtClean="0">
                <a:latin typeface="仿宋" panose="02010609060101010101" pitchFamily="49" charset="-122"/>
                <a:ea typeface="仿宋" panose="02010609060101010101" pitchFamily="49" charset="-122"/>
                <a:cs typeface="仿宋" panose="02010609060101010101" pitchFamily="49" charset="-122"/>
              </a:rPr>
              <a:t>）</a:t>
            </a:r>
            <a:endParaRPr lang="zh-CN" altLang="en-US" sz="1600" dirty="0" smtClean="0">
              <a:latin typeface="仿宋" panose="02010609060101010101" pitchFamily="49" charset="-122"/>
              <a:ea typeface="仿宋" panose="02010609060101010101" pitchFamily="49" charset="-122"/>
              <a:cs typeface="仿宋" panose="02010609060101010101" pitchFamily="49" charset="-122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sz="1600" dirty="0" smtClean="0">
                <a:latin typeface="仿宋" panose="02010609060101010101" pitchFamily="49" charset="-122"/>
                <a:ea typeface="仿宋" panose="02010609060101010101" pitchFamily="49" charset="-122"/>
                <a:cs typeface="仿宋" panose="02010609060101010101" pitchFamily="49" charset="-122"/>
              </a:rPr>
              <a:t>结构简单、控制简单</a:t>
            </a:r>
            <a:endParaRPr lang="zh-CN" altLang="en-US" sz="1600" dirty="0" smtClean="0">
              <a:latin typeface="仿宋" panose="02010609060101010101" pitchFamily="49" charset="-122"/>
              <a:ea typeface="仿宋" panose="02010609060101010101" pitchFamily="49" charset="-122"/>
              <a:cs typeface="仿宋" panose="02010609060101010101" pitchFamily="49" charset="-122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sz="1600" dirty="0" smtClean="0">
                <a:latin typeface="仿宋" panose="02010609060101010101" pitchFamily="49" charset="-122"/>
                <a:ea typeface="仿宋" panose="02010609060101010101" pitchFamily="49" charset="-122"/>
                <a:cs typeface="仿宋" panose="02010609060101010101" pitchFamily="49" charset="-122"/>
              </a:rPr>
              <a:t>规模有限，没有冗余通路、易阻塞</a:t>
            </a:r>
            <a:endParaRPr lang="zh-CN" altLang="en-US" sz="1600" dirty="0" smtClean="0">
              <a:latin typeface="仿宋" panose="02010609060101010101" pitchFamily="49" charset="-122"/>
              <a:ea typeface="仿宋" panose="02010609060101010101" pitchFamily="49" charset="-122"/>
              <a:cs typeface="仿宋" panose="02010609060101010101" pitchFamily="49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80520" y="220004"/>
            <a:ext cx="4665980" cy="5835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buClrTx/>
              <a:buSzTx/>
              <a:buFontTx/>
            </a:pPr>
            <a:r>
              <a:rPr kumimoji="1" lang="zh-CN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数据中心网络拓扑结构</a:t>
            </a:r>
            <a:r>
              <a:rPr kumimoji="1" lang="en-US" altLang="zh-CN" sz="3200" b="1" baseline="30000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[1]</a:t>
            </a:r>
            <a:endParaRPr kumimoji="1" lang="en-US" altLang="zh-CN" sz="3200" b="1" baseline="30000" dirty="0">
              <a:solidFill>
                <a:schemeClr val="tx1">
                  <a:lumMod val="85000"/>
                  <a:lumOff val="15000"/>
                </a:schemeClr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116965" y="5749290"/>
            <a:ext cx="608266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>
                <a:latin typeface="仿宋" panose="02010609060101010101" pitchFamily="49" charset="-122"/>
                <a:ea typeface="仿宋" panose="02010609060101010101" pitchFamily="49" charset="-122"/>
                <a:cs typeface="仿宋" panose="02010609060101010101" pitchFamily="49" charset="-122"/>
              </a:rPr>
              <a:t>[1]</a:t>
            </a:r>
            <a:r>
              <a:rPr lang="zh-CN" altLang="en-US" sz="1400">
                <a:latin typeface="仿宋" panose="02010609060101010101" pitchFamily="49" charset="-122"/>
                <a:ea typeface="仿宋" panose="02010609060101010101" pitchFamily="49" charset="-122"/>
                <a:cs typeface="仿宋" panose="02010609060101010101" pitchFamily="49" charset="-122"/>
              </a:rPr>
              <a:t>云数据中心网络与</a:t>
            </a:r>
            <a:r>
              <a:rPr lang="en-US" altLang="zh-CN" sz="1400">
                <a:latin typeface="仿宋" panose="02010609060101010101" pitchFamily="49" charset="-122"/>
                <a:ea typeface="仿宋" panose="02010609060101010101" pitchFamily="49" charset="-122"/>
                <a:cs typeface="仿宋" panose="02010609060101010101" pitchFamily="49" charset="-122"/>
              </a:rPr>
              <a:t>SDN.</a:t>
            </a:r>
            <a:r>
              <a:rPr lang="zh-CN" altLang="en-US" sz="1400">
                <a:latin typeface="仿宋" panose="02010609060101010101" pitchFamily="49" charset="-122"/>
                <a:ea typeface="仿宋" panose="02010609060101010101" pitchFamily="49" charset="-122"/>
                <a:cs typeface="仿宋" panose="02010609060101010101" pitchFamily="49" charset="-122"/>
              </a:rPr>
              <a:t>机械工业出版社</a:t>
            </a:r>
            <a:endParaRPr lang="zh-CN" altLang="en-US" sz="1400">
              <a:latin typeface="仿宋" panose="02010609060101010101" pitchFamily="49" charset="-122"/>
              <a:ea typeface="仿宋" panose="02010609060101010101" pitchFamily="49" charset="-122"/>
              <a:cs typeface="仿宋" panose="02010609060101010101" pitchFamily="49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6965" y="2594610"/>
            <a:ext cx="3838575" cy="196215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0550" y="1169670"/>
            <a:ext cx="5184140" cy="35293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UNIT_PLACING_PICTURE_USER_VIEWPORT" val="{&quot;height&quot;:10098.026771653544,&quot;width&quot;:19200}"/>
</p:tagLst>
</file>

<file path=ppt/tags/tag10.xml><?xml version="1.0" encoding="utf-8"?>
<p:tagLst xmlns:p="http://schemas.openxmlformats.org/presentationml/2006/main">
  <p:tag name="KSO_WM_UNIT_PLACING_PICTURE_USER_VIEWPORT" val="{&quot;height&quot;:10098.026771653544,&quot;width&quot;:19200}"/>
</p:tagLst>
</file>

<file path=ppt/tags/tag11.xml><?xml version="1.0" encoding="utf-8"?>
<p:tagLst xmlns:p="http://schemas.openxmlformats.org/presentationml/2006/main">
  <p:tag name="KSO_WM_UNIT_PLACING_PICTURE_USER_VIEWPORT" val="{&quot;height&quot;:10098.026771653544,&quot;width&quot;:19200}"/>
</p:tagLst>
</file>

<file path=ppt/tags/tag12.xml><?xml version="1.0" encoding="utf-8"?>
<p:tagLst xmlns:p="http://schemas.openxmlformats.org/presentationml/2006/main">
  <p:tag name="KSO_WM_UNIT_PLACING_PICTURE_USER_VIEWPORT" val="{&quot;height&quot;:10098.026771653544,&quot;width&quot;:19200}"/>
</p:tagLst>
</file>

<file path=ppt/tags/tag13.xml><?xml version="1.0" encoding="utf-8"?>
<p:tagLst xmlns:p="http://schemas.openxmlformats.org/presentationml/2006/main">
  <p:tag name="KSO_WM_UNIT_PLACING_PICTURE_USER_VIEWPORT" val="{&quot;height&quot;:10098.026771653544,&quot;width&quot;:19200}"/>
</p:tagLst>
</file>

<file path=ppt/tags/tag14.xml><?xml version="1.0" encoding="utf-8"?>
<p:tagLst xmlns:p="http://schemas.openxmlformats.org/presentationml/2006/main">
  <p:tag name="KSO_WM_UNIT_PLACING_PICTURE_USER_VIEWPORT" val="{&quot;height&quot;:10098.026771653544,&quot;width&quot;:19200}"/>
</p:tagLst>
</file>

<file path=ppt/tags/tag15.xml><?xml version="1.0" encoding="utf-8"?>
<p:tagLst xmlns:p="http://schemas.openxmlformats.org/presentationml/2006/main">
  <p:tag name="KSO_WM_UNIT_PLACING_PICTURE_USER_VIEWPORT" val="{&quot;height&quot;:10098.026771653544,&quot;width&quot;:19200}"/>
</p:tagLst>
</file>

<file path=ppt/tags/tag16.xml><?xml version="1.0" encoding="utf-8"?>
<p:tagLst xmlns:p="http://schemas.openxmlformats.org/presentationml/2006/main">
  <p:tag name="KSO_WM_UNIT_PLACING_PICTURE_USER_VIEWPORT" val="{&quot;height&quot;:10098.026771653544,&quot;width&quot;:19200}"/>
</p:tagLst>
</file>

<file path=ppt/tags/tag17.xml><?xml version="1.0" encoding="utf-8"?>
<p:tagLst xmlns:p="http://schemas.openxmlformats.org/presentationml/2006/main">
  <p:tag name="KSO_WM_UNIT_PLACING_PICTURE_USER_VIEWPORT" val="{&quot;height&quot;:10098.026771653544,&quot;width&quot;:19200}"/>
</p:tagLst>
</file>

<file path=ppt/tags/tag18.xml><?xml version="1.0" encoding="utf-8"?>
<p:tagLst xmlns:p="http://schemas.openxmlformats.org/presentationml/2006/main">
  <p:tag name="KSO_WM_UNIT_PLACING_PICTURE_USER_VIEWPORT" val="{&quot;height&quot;:10098.026771653544,&quot;width&quot;:19200}"/>
</p:tagLst>
</file>

<file path=ppt/tags/tag19.xml><?xml version="1.0" encoding="utf-8"?>
<p:tagLst xmlns:p="http://schemas.openxmlformats.org/presentationml/2006/main">
  <p:tag name="KSO_WM_UNIT_PLACING_PICTURE_USER_VIEWPORT" val="{&quot;height&quot;:10098.026771653544,&quot;width&quot;:19200}"/>
</p:tagLst>
</file>

<file path=ppt/tags/tag2.xml><?xml version="1.0" encoding="utf-8"?>
<p:tagLst xmlns:p="http://schemas.openxmlformats.org/presentationml/2006/main">
  <p:tag name="KSO_WM_UNIT_PLACING_PICTURE_USER_VIEWPORT" val="{&quot;height&quot;:6150,&quot;width&quot;:9030}"/>
</p:tagLst>
</file>

<file path=ppt/tags/tag3.xml><?xml version="1.0" encoding="utf-8"?>
<p:tagLst xmlns:p="http://schemas.openxmlformats.org/presentationml/2006/main">
  <p:tag name="KSO_WM_UNIT_PLACING_PICTURE_USER_VIEWPORT" val="{&quot;height&quot;:10098.026771653544,&quot;width&quot;:19200}"/>
</p:tagLst>
</file>

<file path=ppt/tags/tag4.xml><?xml version="1.0" encoding="utf-8"?>
<p:tagLst xmlns:p="http://schemas.openxmlformats.org/presentationml/2006/main">
  <p:tag name="KSO_WM_UNIT_PLACING_PICTURE_USER_VIEWPORT" val="{&quot;height&quot;:10098.026771653544,&quot;width&quot;:19200}"/>
</p:tagLst>
</file>

<file path=ppt/tags/tag5.xml><?xml version="1.0" encoding="utf-8"?>
<p:tagLst xmlns:p="http://schemas.openxmlformats.org/presentationml/2006/main">
  <p:tag name="KSO_WM_UNIT_PLACING_PICTURE_USER_VIEWPORT" val="{&quot;height&quot;:10098.026771653544,&quot;width&quot;:19200}"/>
</p:tagLst>
</file>

<file path=ppt/tags/tag6.xml><?xml version="1.0" encoding="utf-8"?>
<p:tagLst xmlns:p="http://schemas.openxmlformats.org/presentationml/2006/main">
  <p:tag name="KSO_WM_UNIT_PLACING_PICTURE_USER_VIEWPORT" val="{&quot;height&quot;:10098.026771653544,&quot;width&quot;:19200}"/>
</p:tagLst>
</file>

<file path=ppt/tags/tag7.xml><?xml version="1.0" encoding="utf-8"?>
<p:tagLst xmlns:p="http://schemas.openxmlformats.org/presentationml/2006/main">
  <p:tag name="KSO_WM_UNIT_PLACING_PICTURE_USER_VIEWPORT" val="{&quot;height&quot;:10098.026771653544,&quot;width&quot;:19200}"/>
</p:tagLst>
</file>

<file path=ppt/tags/tag8.xml><?xml version="1.0" encoding="utf-8"?>
<p:tagLst xmlns:p="http://schemas.openxmlformats.org/presentationml/2006/main">
  <p:tag name="KSO_WM_UNIT_PLACING_PICTURE_USER_VIEWPORT" val="{&quot;height&quot;:10098.026771653544,&quot;width&quot;:19200}"/>
</p:tagLst>
</file>

<file path=ppt/tags/tag9.xml><?xml version="1.0" encoding="utf-8"?>
<p:tagLst xmlns:p="http://schemas.openxmlformats.org/presentationml/2006/main">
  <p:tag name="KSO_WM_UNIT_PLACING_PICTURE_USER_VIEWPORT" val="{&quot;height&quot;:10098.026771653544,&quot;width&quot;:19200}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2139</Words>
  <Application>WPS 演示</Application>
  <PresentationFormat>宽屏</PresentationFormat>
  <Paragraphs>161</Paragraphs>
  <Slides>25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25</vt:i4>
      </vt:variant>
    </vt:vector>
  </HeadingPairs>
  <TitlesOfParts>
    <vt:vector size="37" baseType="lpstr">
      <vt:lpstr>Arial</vt:lpstr>
      <vt:lpstr>宋体</vt:lpstr>
      <vt:lpstr>Wingdings</vt:lpstr>
      <vt:lpstr>仿宋</vt:lpstr>
      <vt:lpstr>Wingdings</vt:lpstr>
      <vt:lpstr>微软雅黑</vt:lpstr>
      <vt:lpstr>Arial Unicode MS</vt:lpstr>
      <vt:lpstr>等线 Light</vt:lpstr>
      <vt:lpstr>等线</vt:lpstr>
      <vt:lpstr>Calibri</vt:lpstr>
      <vt:lpstr>Office 主题​​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W.M LEE</dc:creator>
  <cp:lastModifiedBy>Skywalker-EP</cp:lastModifiedBy>
  <cp:revision>73</cp:revision>
  <dcterms:created xsi:type="dcterms:W3CDTF">2020-06-20T14:14:00Z</dcterms:created>
  <dcterms:modified xsi:type="dcterms:W3CDTF">2021-07-15T06:17:16Z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93A2D91282554B91A24F73A60306DB21</vt:lpwstr>
  </property>
  <property fmtid="{D5CDD505-2E9C-101B-9397-08002B2CF9AE}" pid="3" name="KSOProductBuildVer">
    <vt:lpwstr>2052-11.1.0.10667</vt:lpwstr>
  </property>
</Properties>
</file>